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1535" r:id="rId3"/>
    <p:sldId id="1534" r:id="rId4"/>
    <p:sldId id="1536" r:id="rId5"/>
    <p:sldId id="1473" r:id="rId6"/>
    <p:sldId id="1540" r:id="rId7"/>
    <p:sldId id="1593" r:id="rId8"/>
    <p:sldId id="1595" r:id="rId9"/>
    <p:sldId id="1584" r:id="rId10"/>
    <p:sldId id="289" r:id="rId11"/>
    <p:sldId id="1542" r:id="rId12"/>
    <p:sldId id="1539" r:id="rId13"/>
    <p:sldId id="1560" r:id="rId14"/>
    <p:sldId id="1541" r:id="rId15"/>
    <p:sldId id="1547" r:id="rId16"/>
    <p:sldId id="1561" r:id="rId17"/>
    <p:sldId id="1571" r:id="rId18"/>
    <p:sldId id="1551" r:id="rId19"/>
    <p:sldId id="1552" r:id="rId20"/>
    <p:sldId id="1573" r:id="rId21"/>
    <p:sldId id="1566" r:id="rId22"/>
    <p:sldId id="1567" r:id="rId23"/>
    <p:sldId id="1587" r:id="rId24"/>
    <p:sldId id="1590" r:id="rId25"/>
    <p:sldId id="1596" r:id="rId26"/>
    <p:sldId id="1515" r:id="rId27"/>
    <p:sldId id="959" r:id="rId28"/>
    <p:sldId id="961" r:id="rId29"/>
    <p:sldId id="960" r:id="rId30"/>
    <p:sldId id="971" r:id="rId31"/>
    <p:sldId id="1513" r:id="rId32"/>
    <p:sldId id="294" r:id="rId33"/>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D9FF"/>
    <a:srgbClr val="48B0D0"/>
    <a:srgbClr val="00D4D2"/>
    <a:srgbClr val="00CCD2"/>
    <a:srgbClr val="00CCFF"/>
    <a:srgbClr val="33CCFF"/>
    <a:srgbClr val="33CCCC"/>
    <a:srgbClr val="00C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7" d="100"/>
          <a:sy n="67" d="100"/>
        </p:scale>
        <p:origin x="1284" y="32"/>
      </p:cViewPr>
      <p:guideLst>
        <p:guide orient="horz" pos="2160"/>
        <p:guide pos="2880"/>
      </p:guideLst>
    </p:cSldViewPr>
  </p:slideViewPr>
  <p:notesTextViewPr>
    <p:cViewPr>
      <p:scale>
        <a:sx n="1" d="1"/>
        <a:sy n="1" d="1"/>
      </p:scale>
      <p:origin x="0" y="0"/>
    </p:cViewPr>
  </p:notesTextViewPr>
  <p:sorterViewPr>
    <p:cViewPr varScale="1">
      <p:scale>
        <a:sx n="1" d="1"/>
        <a:sy n="1" d="1"/>
      </p:scale>
      <p:origin x="0" y="-82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2F724B3-FC7D-4777-8A04-03C793BD7424}"/>
              </a:ext>
            </a:extLst>
          </p:cNvPr>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BB06A10-2ED4-40EB-A804-16ED69D4CF29}"/>
              </a:ext>
            </a:extLst>
          </p:cNvPr>
          <p:cNvSpPr>
            <a:spLocks noGrp="1"/>
          </p:cNvSpPr>
          <p:nvPr>
            <p:ph type="dt" idx="1"/>
          </p:nvPr>
        </p:nvSpPr>
        <p:spPr>
          <a:xfrm>
            <a:off x="3849689" y="1"/>
            <a:ext cx="2946400" cy="496889"/>
          </a:xfrm>
          <a:prstGeom prst="rect">
            <a:avLst/>
          </a:prstGeom>
        </p:spPr>
        <p:txBody>
          <a:bodyPr vert="horz" lIns="91440" tIns="45720" rIns="91440" bIns="45720" rtlCol="0"/>
          <a:lstStyle>
            <a:lvl1pPr algn="r">
              <a:defRPr sz="1200"/>
            </a:lvl1pPr>
          </a:lstStyle>
          <a:p>
            <a:fld id="{9A145D9D-9E4C-4749-A3D0-61B408C0544C}" type="datetimeFigureOut">
              <a:rPr kumimoji="1" lang="ja-JP" altLang="en-US" smtClean="0"/>
              <a:t>2022/11/22</a:t>
            </a:fld>
            <a:endParaRPr kumimoji="1" lang="ja-JP" altLang="en-US"/>
          </a:p>
        </p:txBody>
      </p:sp>
      <p:sp>
        <p:nvSpPr>
          <p:cNvPr id="4" name="スライド イメージ プレースホルダー 3">
            <a:extLst>
              <a:ext uri="{FF2B5EF4-FFF2-40B4-BE49-F238E27FC236}">
                <a16:creationId xmlns:a16="http://schemas.microsoft.com/office/drawing/2014/main" id="{03F8A95A-AE95-4A08-9A70-29D1CA081350}"/>
              </a:ext>
            </a:extLst>
          </p:cNvPr>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a:extLst>
              <a:ext uri="{FF2B5EF4-FFF2-40B4-BE49-F238E27FC236}">
                <a16:creationId xmlns:a16="http://schemas.microsoft.com/office/drawing/2014/main" id="{E69EB250-41C4-47AF-8962-BF6BD6544491}"/>
              </a:ext>
            </a:extLst>
          </p:cNvPr>
          <p:cNvSpPr>
            <a:spLocks noGrp="1"/>
          </p:cNvSpPr>
          <p:nvPr>
            <p:ph type="body" sz="quarter" idx="3"/>
          </p:nvPr>
        </p:nvSpPr>
        <p:spPr>
          <a:xfrm>
            <a:off x="679451" y="4776789"/>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a:extLst>
              <a:ext uri="{FF2B5EF4-FFF2-40B4-BE49-F238E27FC236}">
                <a16:creationId xmlns:a16="http://schemas.microsoft.com/office/drawing/2014/main" id="{059FCCD1-39CA-4879-A142-457955392805}"/>
              </a:ext>
            </a:extLst>
          </p:cNvPr>
          <p:cNvSpPr>
            <a:spLocks noGrp="1"/>
          </p:cNvSpPr>
          <p:nvPr>
            <p:ph type="ftr" sz="quarter" idx="4"/>
          </p:nvPr>
        </p:nvSpPr>
        <p:spPr>
          <a:xfrm>
            <a:off x="0" y="9429750"/>
            <a:ext cx="2946400" cy="49688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a:extLst>
              <a:ext uri="{FF2B5EF4-FFF2-40B4-BE49-F238E27FC236}">
                <a16:creationId xmlns:a16="http://schemas.microsoft.com/office/drawing/2014/main" id="{AA357E47-310A-40FE-8C4B-4B4309084758}"/>
              </a:ext>
            </a:extLst>
          </p:cNvPr>
          <p:cNvSpPr>
            <a:spLocks noGrp="1"/>
          </p:cNvSpPr>
          <p:nvPr>
            <p:ph type="sldNum" sz="quarter" idx="5"/>
          </p:nvPr>
        </p:nvSpPr>
        <p:spPr>
          <a:xfrm>
            <a:off x="3849689" y="9429750"/>
            <a:ext cx="2946400" cy="496889"/>
          </a:xfrm>
          <a:prstGeom prst="rect">
            <a:avLst/>
          </a:prstGeom>
        </p:spPr>
        <p:txBody>
          <a:bodyPr vert="horz" lIns="91440" tIns="45720" rIns="91440" bIns="45720" rtlCol="0" anchor="b"/>
          <a:lstStyle>
            <a:lvl1pPr algn="r">
              <a:defRPr sz="1200"/>
            </a:lvl1pPr>
          </a:lstStyle>
          <a:p>
            <a:fld id="{9527DEA4-8C3B-48DE-BC36-45EFC064612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738E699-D629-48A1-B742-8EB3C32731DA}" type="datetimeFigureOut">
              <a:rPr kumimoji="1" lang="ja-JP" altLang="en-US" smtClean="0"/>
              <a:t>2022/11/22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D06726-11E0-4932-9CC4-9D3D061A9E5A}" type="slidenum">
              <a:rPr kumimoji="1" lang="ja-JP" altLang="en-US" smtClean="0"/>
              <a:t>‹#›</a:t>
            </a:fld>
            <a:endParaRPr kumimoji="1" lang="ja-JP" altLang="en-US"/>
          </a:p>
        </p:txBody>
      </p:sp>
    </p:spTree>
    <p:extLst>
      <p:ext uri="{BB962C8B-B14F-4D97-AF65-F5344CB8AC3E}">
        <p14:creationId xmlns:p14="http://schemas.microsoft.com/office/powerpoint/2010/main" val="84547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38E699-D629-48A1-B742-8EB3C32731DA}" type="datetimeFigureOut">
              <a:rPr kumimoji="1" lang="ja-JP" altLang="en-US" smtClean="0"/>
              <a:t>2022/11/22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D06726-11E0-4932-9CC4-9D3D061A9E5A}" type="slidenum">
              <a:rPr kumimoji="1" lang="ja-JP" altLang="en-US" smtClean="0"/>
              <a:t>‹#›</a:t>
            </a:fld>
            <a:endParaRPr kumimoji="1" lang="ja-JP" altLang="en-US"/>
          </a:p>
        </p:txBody>
      </p:sp>
    </p:spTree>
    <p:extLst>
      <p:ext uri="{BB962C8B-B14F-4D97-AF65-F5344CB8AC3E}">
        <p14:creationId xmlns:p14="http://schemas.microsoft.com/office/powerpoint/2010/main" val="93190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38E699-D629-48A1-B742-8EB3C32731DA}" type="datetimeFigureOut">
              <a:rPr kumimoji="1" lang="ja-JP" altLang="en-US" smtClean="0"/>
              <a:t>2022/11/22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D06726-11E0-4932-9CC4-9D3D061A9E5A}" type="slidenum">
              <a:rPr kumimoji="1" lang="ja-JP" altLang="en-US" smtClean="0"/>
              <a:t>‹#›</a:t>
            </a:fld>
            <a:endParaRPr kumimoji="1" lang="ja-JP" altLang="en-US"/>
          </a:p>
        </p:txBody>
      </p:sp>
    </p:spTree>
    <p:extLst>
      <p:ext uri="{BB962C8B-B14F-4D97-AF65-F5344CB8AC3E}">
        <p14:creationId xmlns:p14="http://schemas.microsoft.com/office/powerpoint/2010/main" val="162800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38E699-D629-48A1-B742-8EB3C32731DA}" type="datetimeFigureOut">
              <a:rPr kumimoji="1" lang="ja-JP" altLang="en-US" smtClean="0"/>
              <a:t>2022/11/22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D06726-11E0-4932-9CC4-9D3D061A9E5A}" type="slidenum">
              <a:rPr kumimoji="1" lang="ja-JP" altLang="en-US" smtClean="0"/>
              <a:t>‹#›</a:t>
            </a:fld>
            <a:endParaRPr kumimoji="1" lang="ja-JP" altLang="en-US"/>
          </a:p>
        </p:txBody>
      </p:sp>
    </p:spTree>
    <p:extLst>
      <p:ext uri="{BB962C8B-B14F-4D97-AF65-F5344CB8AC3E}">
        <p14:creationId xmlns:p14="http://schemas.microsoft.com/office/powerpoint/2010/main" val="342970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738E699-D629-48A1-B742-8EB3C32731DA}" type="datetimeFigureOut">
              <a:rPr kumimoji="1" lang="ja-JP" altLang="en-US" smtClean="0"/>
              <a:t>2022/11/22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D06726-11E0-4932-9CC4-9D3D061A9E5A}" type="slidenum">
              <a:rPr kumimoji="1" lang="ja-JP" altLang="en-US" smtClean="0"/>
              <a:t>‹#›</a:t>
            </a:fld>
            <a:endParaRPr kumimoji="1" lang="ja-JP" altLang="en-US"/>
          </a:p>
        </p:txBody>
      </p:sp>
    </p:spTree>
    <p:extLst>
      <p:ext uri="{BB962C8B-B14F-4D97-AF65-F5344CB8AC3E}">
        <p14:creationId xmlns:p14="http://schemas.microsoft.com/office/powerpoint/2010/main" val="354433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738E699-D629-48A1-B742-8EB3C32731DA}" type="datetimeFigureOut">
              <a:rPr kumimoji="1" lang="ja-JP" altLang="en-US" smtClean="0"/>
              <a:t>2022/11/22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D06726-11E0-4932-9CC4-9D3D061A9E5A}" type="slidenum">
              <a:rPr kumimoji="1" lang="ja-JP" altLang="en-US" smtClean="0"/>
              <a:t>‹#›</a:t>
            </a:fld>
            <a:endParaRPr kumimoji="1" lang="ja-JP" altLang="en-US"/>
          </a:p>
        </p:txBody>
      </p:sp>
    </p:spTree>
    <p:extLst>
      <p:ext uri="{BB962C8B-B14F-4D97-AF65-F5344CB8AC3E}">
        <p14:creationId xmlns:p14="http://schemas.microsoft.com/office/powerpoint/2010/main" val="309771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738E699-D629-48A1-B742-8EB3C32731DA}" type="datetimeFigureOut">
              <a:rPr kumimoji="1" lang="ja-JP" altLang="en-US" smtClean="0"/>
              <a:t>2022/11/22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5D06726-11E0-4932-9CC4-9D3D061A9E5A}" type="slidenum">
              <a:rPr kumimoji="1" lang="ja-JP" altLang="en-US" smtClean="0"/>
              <a:t>‹#›</a:t>
            </a:fld>
            <a:endParaRPr kumimoji="1" lang="ja-JP" altLang="en-US"/>
          </a:p>
        </p:txBody>
      </p:sp>
    </p:spTree>
    <p:extLst>
      <p:ext uri="{BB962C8B-B14F-4D97-AF65-F5344CB8AC3E}">
        <p14:creationId xmlns:p14="http://schemas.microsoft.com/office/powerpoint/2010/main" val="141788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738E699-D629-48A1-B742-8EB3C32731DA}" type="datetimeFigureOut">
              <a:rPr kumimoji="1" lang="ja-JP" altLang="en-US" smtClean="0"/>
              <a:t>2022/11/22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5D06726-11E0-4932-9CC4-9D3D061A9E5A}" type="slidenum">
              <a:rPr kumimoji="1" lang="ja-JP" altLang="en-US" smtClean="0"/>
              <a:t>‹#›</a:t>
            </a:fld>
            <a:endParaRPr kumimoji="1" lang="ja-JP" altLang="en-US"/>
          </a:p>
        </p:txBody>
      </p:sp>
    </p:spTree>
    <p:extLst>
      <p:ext uri="{BB962C8B-B14F-4D97-AF65-F5344CB8AC3E}">
        <p14:creationId xmlns:p14="http://schemas.microsoft.com/office/powerpoint/2010/main" val="273259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738E699-D629-48A1-B742-8EB3C32731DA}" type="datetimeFigureOut">
              <a:rPr kumimoji="1" lang="ja-JP" altLang="en-US" smtClean="0"/>
              <a:t>2022/11/22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5D06726-11E0-4932-9CC4-9D3D061A9E5A}" type="slidenum">
              <a:rPr kumimoji="1" lang="ja-JP" altLang="en-US" smtClean="0"/>
              <a:t>‹#›</a:t>
            </a:fld>
            <a:endParaRPr kumimoji="1" lang="ja-JP" altLang="en-US"/>
          </a:p>
        </p:txBody>
      </p:sp>
    </p:spTree>
    <p:extLst>
      <p:ext uri="{BB962C8B-B14F-4D97-AF65-F5344CB8AC3E}">
        <p14:creationId xmlns:p14="http://schemas.microsoft.com/office/powerpoint/2010/main" val="52062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38E699-D629-48A1-B742-8EB3C32731DA}" type="datetimeFigureOut">
              <a:rPr kumimoji="1" lang="ja-JP" altLang="en-US" smtClean="0"/>
              <a:t>2022/11/22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D06726-11E0-4932-9CC4-9D3D061A9E5A}" type="slidenum">
              <a:rPr kumimoji="1" lang="ja-JP" altLang="en-US" smtClean="0"/>
              <a:t>‹#›</a:t>
            </a:fld>
            <a:endParaRPr kumimoji="1" lang="ja-JP" altLang="en-US"/>
          </a:p>
        </p:txBody>
      </p:sp>
    </p:spTree>
    <p:extLst>
      <p:ext uri="{BB962C8B-B14F-4D97-AF65-F5344CB8AC3E}">
        <p14:creationId xmlns:p14="http://schemas.microsoft.com/office/powerpoint/2010/main" val="199111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38E699-D629-48A1-B742-8EB3C32731DA}" type="datetimeFigureOut">
              <a:rPr kumimoji="1" lang="ja-JP" altLang="en-US" smtClean="0"/>
              <a:t>2022/11/22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D06726-11E0-4932-9CC4-9D3D061A9E5A}" type="slidenum">
              <a:rPr kumimoji="1" lang="ja-JP" altLang="en-US" smtClean="0"/>
              <a:t>‹#›</a:t>
            </a:fld>
            <a:endParaRPr kumimoji="1" lang="ja-JP" altLang="en-US"/>
          </a:p>
        </p:txBody>
      </p:sp>
    </p:spTree>
    <p:extLst>
      <p:ext uri="{BB962C8B-B14F-4D97-AF65-F5344CB8AC3E}">
        <p14:creationId xmlns:p14="http://schemas.microsoft.com/office/powerpoint/2010/main" val="164758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8E699-D629-48A1-B742-8EB3C32731DA}" type="datetimeFigureOut">
              <a:rPr kumimoji="1" lang="ja-JP" altLang="en-US" smtClean="0"/>
              <a:t>2022/11/22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06726-11E0-4932-9CC4-9D3D061A9E5A}" type="slidenum">
              <a:rPr kumimoji="1" lang="ja-JP" altLang="en-US" smtClean="0"/>
              <a:t>‹#›</a:t>
            </a:fld>
            <a:endParaRPr kumimoji="1" lang="ja-JP" altLang="en-US"/>
          </a:p>
        </p:txBody>
      </p:sp>
    </p:spTree>
    <p:extLst>
      <p:ext uri="{BB962C8B-B14F-4D97-AF65-F5344CB8AC3E}">
        <p14:creationId xmlns:p14="http://schemas.microsoft.com/office/powerpoint/2010/main" val="295997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tmp"/></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tmp"/><Relationship Id="rId4" Type="http://schemas.openxmlformats.org/officeDocument/2006/relationships/image" Target="../media/image12.tmp"/></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tmp"/><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tmp"/><Relationship Id="rId4" Type="http://schemas.openxmlformats.org/officeDocument/2006/relationships/image" Target="../media/image16.tmp"/></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tmp"/></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tmp"/></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tm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二等辺三角形 5"/>
          <p:cNvSpPr/>
          <p:nvPr/>
        </p:nvSpPr>
        <p:spPr>
          <a:xfrm>
            <a:off x="1308071" y="86335"/>
            <a:ext cx="7854186" cy="217932"/>
          </a:xfrm>
          <a:prstGeom prst="triangle">
            <a:avLst>
              <a:gd name="adj" fmla="val 9944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a:off x="1" y="3685674"/>
            <a:ext cx="5868143" cy="2911678"/>
          </a:xfrm>
          <a:prstGeom prst="triangle">
            <a:avLst>
              <a:gd name="adj" fmla="val 4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0"/>
            <a:ext cx="8532441" cy="17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211960" y="-27384"/>
            <a:ext cx="4896544" cy="307777"/>
          </a:xfrm>
          <a:prstGeom prst="rect">
            <a:avLst/>
          </a:prstGeom>
          <a:noFill/>
          <a:ln>
            <a:noFill/>
          </a:ln>
        </p:spPr>
        <p:txBody>
          <a:bodyPr wrap="square" rtlCol="0">
            <a:spAutoFit/>
          </a:bodyPr>
          <a:lstStyle/>
          <a:p>
            <a:pPr algn="r"/>
            <a:r>
              <a:rPr lang="en-US" altLang="ja-JP" sz="1400" dirty="0">
                <a:solidFill>
                  <a:schemeClr val="bg1"/>
                </a:solidFill>
                <a:latin typeface="MV Boli" panose="02000500030200090000" pitchFamily="2" charset="0"/>
                <a:ea typeface="HG丸ｺﾞｼｯｸM-PRO" panose="020F0600000000000000" pitchFamily="50" charset="-128"/>
                <a:cs typeface="MV Boli" panose="02000500030200090000" pitchFamily="2" charset="0"/>
              </a:rPr>
              <a:t>For the future of healthcare</a:t>
            </a:r>
            <a:endParaRPr kumimoji="1" lang="ja-JP" altLang="en-US" sz="1400" dirty="0">
              <a:solidFill>
                <a:schemeClr val="bg1"/>
              </a:solidFill>
              <a:latin typeface="MV Boli" panose="02000500030200090000" pitchFamily="2" charset="0"/>
              <a:ea typeface="HG丸ｺﾞｼｯｸM-PRO" panose="020F0600000000000000" pitchFamily="50" charset="-128"/>
              <a:cs typeface="MV Boli" panose="02000500030200090000" pitchFamily="2"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580" y="275879"/>
            <a:ext cx="7967422" cy="56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線コネクタ 10"/>
          <p:cNvCxnSpPr/>
          <p:nvPr/>
        </p:nvCxnSpPr>
        <p:spPr>
          <a:xfrm>
            <a:off x="0" y="116632"/>
            <a:ext cx="5472608" cy="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1" y="44624"/>
            <a:ext cx="5148063" cy="684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1" y="3023241"/>
            <a:ext cx="9108506" cy="45719"/>
          </a:xfrm>
          <a:prstGeom prst="rect">
            <a:avLst/>
          </a:prstGeom>
          <a:solidFill>
            <a:schemeClr val="tx1"/>
          </a:solidFill>
          <a:ln>
            <a:noFill/>
          </a:ln>
        </p:spPr>
      </p:pic>
      <p:sp>
        <p:nvSpPr>
          <p:cNvPr id="13" name="Text Box 19"/>
          <p:cNvSpPr txBox="1">
            <a:spLocks noChangeArrowheads="1"/>
          </p:cNvSpPr>
          <p:nvPr/>
        </p:nvSpPr>
        <p:spPr bwMode="auto">
          <a:xfrm>
            <a:off x="5431234" y="4941168"/>
            <a:ext cx="36718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2000" dirty="0">
                <a:latin typeface="Meiryo UI" panose="020B0604030504040204" pitchFamily="50" charset="-128"/>
                <a:ea typeface="Meiryo UI" panose="020B0604030504040204" pitchFamily="50" charset="-128"/>
              </a:rPr>
              <a:t>代表取締役　金丸隆文</a:t>
            </a:r>
          </a:p>
          <a:p>
            <a:pPr algn="l"/>
            <a:r>
              <a:rPr lang="ja-JP" altLang="en-US" sz="2000" dirty="0">
                <a:latin typeface="Meiryo UI" panose="020B0604030504040204" pitchFamily="50" charset="-128"/>
                <a:ea typeface="Meiryo UI" panose="020B0604030504040204" pitchFamily="50" charset="-128"/>
              </a:rPr>
              <a:t>　医業経営コンサルタント </a:t>
            </a:r>
            <a:r>
              <a:rPr lang="en-US" altLang="ja-JP" sz="2000" dirty="0">
                <a:latin typeface="Meiryo UI" panose="020B0604030504040204" pitchFamily="50" charset="-128"/>
                <a:ea typeface="Meiryo UI" panose="020B0604030504040204" pitchFamily="50" charset="-128"/>
              </a:rPr>
              <a:t>5284</a:t>
            </a:r>
            <a:r>
              <a:rPr lang="ja-JP" altLang="en-US" sz="2000" dirty="0">
                <a:latin typeface="Meiryo UI" panose="020B0604030504040204" pitchFamily="50" charset="-128"/>
                <a:ea typeface="Meiryo UI" panose="020B0604030504040204" pitchFamily="50" charset="-128"/>
              </a:rPr>
              <a:t>号</a:t>
            </a:r>
          </a:p>
        </p:txBody>
      </p:sp>
      <p:sp>
        <p:nvSpPr>
          <p:cNvPr id="15" name="Text Box 27"/>
          <p:cNvSpPr txBox="1">
            <a:spLocks noChangeArrowheads="1"/>
          </p:cNvSpPr>
          <p:nvPr/>
        </p:nvSpPr>
        <p:spPr bwMode="auto">
          <a:xfrm>
            <a:off x="5004048" y="4509120"/>
            <a:ext cx="35283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ja-JP" altLang="en-US" sz="2400" dirty="0">
                <a:latin typeface="Meiryo UI" panose="020B0604030504040204" pitchFamily="50" charset="-128"/>
                <a:ea typeface="Meiryo UI" panose="020B0604030504040204" pitchFamily="50" charset="-128"/>
              </a:rPr>
              <a:t>株式会社アシスト・メディコ</a:t>
            </a:r>
            <a:endParaRPr lang="en-US" altLang="ja-JP" sz="2400" dirty="0">
              <a:latin typeface="Meiryo UI" panose="020B0604030504040204" pitchFamily="50" charset="-128"/>
              <a:ea typeface="Meiryo UI" panose="020B0604030504040204" pitchFamily="50" charset="-128"/>
            </a:endParaRPr>
          </a:p>
        </p:txBody>
      </p:sp>
      <p:pic>
        <p:nvPicPr>
          <p:cNvPr id="1026" name="Picture 2" descr="C:\Users\personal\Documents\事業開発部\新会社\ロゴ\rogo_2\rogo_A_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0" y="0"/>
            <a:ext cx="615909" cy="5339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8640"/>
            <a:ext cx="8255454" cy="58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pic>
        <p:nvPicPr>
          <p:cNvPr id="29" name="Picture 2" descr="C:\Users\personal\Documents\事業開発部\新会社\ロゴ\rogo_2\rogo_A_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1802" y="4306174"/>
            <a:ext cx="1646222" cy="1427082"/>
          </a:xfrm>
          <a:prstGeom prst="rect">
            <a:avLst/>
          </a:prstGeom>
          <a:noFill/>
          <a:extLst>
            <a:ext uri="{909E8E84-426E-40DD-AFC4-6F175D3DCCD1}">
              <a14:hiddenFill xmlns:a14="http://schemas.microsoft.com/office/drawing/2010/main">
                <a:solidFill>
                  <a:srgbClr val="FFFFFF"/>
                </a:solidFill>
              </a14:hiddenFill>
            </a:ext>
          </a:extLst>
        </p:spPr>
      </p:pic>
      <p:sp>
        <p:nvSpPr>
          <p:cNvPr id="30" name="スライド番号プレースホルダー 3"/>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1</a:t>
            </a:fld>
            <a:endParaRPr lang="en-US" altLang="ja-JP" b="1" dirty="0">
              <a:solidFill>
                <a:schemeClr val="bg1"/>
              </a:solidFill>
              <a:latin typeface="HG丸ｺﾞｼｯｸM-PRO" pitchFamily="50" charset="-128"/>
              <a:ea typeface="HG丸ｺﾞｼｯｸM-PRO" pitchFamily="50" charset="-128"/>
            </a:endParaRPr>
          </a:p>
        </p:txBody>
      </p:sp>
      <p:sp>
        <p:nvSpPr>
          <p:cNvPr id="26" name="正方形/長方形 25">
            <a:extLst>
              <a:ext uri="{FF2B5EF4-FFF2-40B4-BE49-F238E27FC236}">
                <a16:creationId xmlns:a16="http://schemas.microsoft.com/office/drawing/2014/main" id="{9515E062-09AF-41E8-B2EE-9274C97C3D88}"/>
              </a:ext>
            </a:extLst>
          </p:cNvPr>
          <p:cNvSpPr/>
          <p:nvPr/>
        </p:nvSpPr>
        <p:spPr>
          <a:xfrm>
            <a:off x="275779" y="1700808"/>
            <a:ext cx="8400999" cy="523220"/>
          </a:xfrm>
          <a:prstGeom prst="rect">
            <a:avLst/>
          </a:prstGeom>
        </p:spPr>
        <p:txBody>
          <a:bodyPr wrap="square">
            <a:spAutoFit/>
          </a:bodyPr>
          <a:lstStyle/>
          <a:p>
            <a:pPr algn="ctr"/>
            <a:r>
              <a:rPr lang="ja-JP" altLang="en-US" sz="2800" dirty="0">
                <a:latin typeface="Meiryo UI" panose="020B0604030504040204" pitchFamily="50" charset="-128"/>
                <a:ea typeface="Meiryo UI" panose="020B0604030504040204" pitchFamily="50" charset="-128"/>
              </a:rPr>
              <a:t>電子処方箋について（抜粋）</a:t>
            </a:r>
            <a:endParaRPr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274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27" name="スライド番号プレースホルダー 3"/>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10</a:t>
            </a:fld>
            <a:endParaRPr lang="en-US" altLang="ja-JP" b="1" dirty="0">
              <a:solidFill>
                <a:schemeClr val="bg1"/>
              </a:solidFill>
              <a:latin typeface="HG丸ｺﾞｼｯｸM-PRO" pitchFamily="50" charset="-128"/>
              <a:ea typeface="HG丸ｺﾞｼｯｸM-PRO" pitchFamily="50" charset="-128"/>
            </a:endParaRPr>
          </a:p>
        </p:txBody>
      </p:sp>
      <p:sp>
        <p:nvSpPr>
          <p:cNvPr id="14" name="テキスト ボックス 13">
            <a:extLst>
              <a:ext uri="{FF2B5EF4-FFF2-40B4-BE49-F238E27FC236}">
                <a16:creationId xmlns:a16="http://schemas.microsoft.com/office/drawing/2014/main" id="{2805C453-8EF6-4E48-A48F-CDA64F3DBA6C}"/>
              </a:ext>
            </a:extLst>
          </p:cNvPr>
          <p:cNvSpPr txBox="1"/>
          <p:nvPr/>
        </p:nvSpPr>
        <p:spPr>
          <a:xfrm>
            <a:off x="899592" y="104156"/>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電子処方箋の準備にあたって</a:t>
            </a:r>
            <a:endParaRPr kumimoji="1" lang="ja-JP" altLang="en-US" sz="24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608ABC84-61E4-4089-8F92-4791EE6856F7}"/>
              </a:ext>
            </a:extLst>
          </p:cNvPr>
          <p:cNvSpPr/>
          <p:nvPr/>
        </p:nvSpPr>
        <p:spPr>
          <a:xfrm>
            <a:off x="864073" y="595266"/>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2" descr="C:\Users\personal\Documents\事業開発部\新会社\ロゴ\rogo_2\rogo_A_en.jpg">
            <a:extLst>
              <a:ext uri="{FF2B5EF4-FFF2-40B4-BE49-F238E27FC236}">
                <a16:creationId xmlns:a16="http://schemas.microsoft.com/office/drawing/2014/main" id="{C1B809F9-9E37-4C51-9BFB-A74CE894D7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C3CC8DFD-508C-712A-10B4-1039077B29B3}"/>
              </a:ext>
            </a:extLst>
          </p:cNvPr>
          <p:cNvSpPr txBox="1"/>
          <p:nvPr/>
        </p:nvSpPr>
        <p:spPr>
          <a:xfrm>
            <a:off x="395536" y="836712"/>
            <a:ext cx="8424936" cy="2308324"/>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 オンライン資格確認の導入（令和</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月より原則義務化）</a:t>
            </a:r>
          </a:p>
          <a:p>
            <a:r>
              <a:rPr lang="ja-JP" altLang="en-US" sz="2400" dirty="0">
                <a:latin typeface="Meiryo UI" panose="020B0604030504040204" pitchFamily="50" charset="-128"/>
                <a:ea typeface="Meiryo UI" panose="020B0604030504040204" pitchFamily="50" charset="-128"/>
              </a:rPr>
              <a:t>・ 医師資格証の申請（</a:t>
            </a:r>
            <a:r>
              <a:rPr lang="en-US" altLang="ja-JP" sz="2400" dirty="0">
                <a:latin typeface="Meiryo UI" panose="020B0604030504040204" pitchFamily="50" charset="-128"/>
                <a:ea typeface="Meiryo UI" panose="020B0604030504040204" pitchFamily="50" charset="-128"/>
              </a:rPr>
              <a:t>HPKI</a:t>
            </a:r>
            <a:r>
              <a:rPr lang="ja-JP" altLang="en-US" sz="2400" dirty="0">
                <a:latin typeface="Meiryo UI" panose="020B0604030504040204" pitchFamily="50" charset="-128"/>
                <a:ea typeface="Meiryo UI" panose="020B0604030504040204" pitchFamily="50" charset="-128"/>
              </a:rPr>
              <a:t>カードの発行申請）</a:t>
            </a:r>
          </a:p>
          <a:p>
            <a:r>
              <a:rPr lang="ja-JP" altLang="en-US" sz="2400" dirty="0">
                <a:latin typeface="Meiryo UI" panose="020B0604030504040204" pitchFamily="50" charset="-128"/>
                <a:ea typeface="Meiryo UI" panose="020B0604030504040204" pitchFamily="50" charset="-128"/>
              </a:rPr>
              <a:t>・ 電子処方箋利用申請</a:t>
            </a:r>
          </a:p>
          <a:p>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IC</a:t>
            </a:r>
            <a:r>
              <a:rPr lang="ja-JP" altLang="en-US" sz="2400" dirty="0">
                <a:latin typeface="Meiryo UI" panose="020B0604030504040204" pitchFamily="50" charset="-128"/>
                <a:ea typeface="Meiryo UI" panose="020B0604030504040204" pitchFamily="50" charset="-128"/>
              </a:rPr>
              <a:t>カードリーダ及び専用ソフトウェア（ドライバ等）</a:t>
            </a:r>
          </a:p>
          <a:p>
            <a:r>
              <a:rPr lang="ja-JP" altLang="en-US" sz="2400" dirty="0">
                <a:latin typeface="Meiryo UI" panose="020B0604030504040204" pitchFamily="50" charset="-128"/>
                <a:ea typeface="Meiryo UI" panose="020B0604030504040204" pitchFamily="50" charset="-128"/>
              </a:rPr>
              <a:t>・ 電子処方箋管理サービス連携ソフトウェア</a:t>
            </a:r>
          </a:p>
          <a:p>
            <a:r>
              <a:rPr lang="ja-JP" altLang="en-US" sz="2400" dirty="0">
                <a:latin typeface="Meiryo UI" panose="020B0604030504040204" pitchFamily="50" charset="-128"/>
                <a:ea typeface="Meiryo UI" panose="020B0604030504040204" pitchFamily="50" charset="-128"/>
              </a:rPr>
              <a:t>・ 電子処方箋セキュリティアセスメント（リスク対策含む）の実施</a:t>
            </a:r>
          </a:p>
        </p:txBody>
      </p:sp>
      <p:sp>
        <p:nvSpPr>
          <p:cNvPr id="4" name="テキスト ボックス 3">
            <a:extLst>
              <a:ext uri="{FF2B5EF4-FFF2-40B4-BE49-F238E27FC236}">
                <a16:creationId xmlns:a16="http://schemas.microsoft.com/office/drawing/2014/main" id="{F6A0FF97-E199-BEF9-D46C-B8CED5FFE5C1}"/>
              </a:ext>
            </a:extLst>
          </p:cNvPr>
          <p:cNvSpPr txBox="1"/>
          <p:nvPr/>
        </p:nvSpPr>
        <p:spPr>
          <a:xfrm>
            <a:off x="603646" y="3442731"/>
            <a:ext cx="8073132" cy="461665"/>
          </a:xfrm>
          <a:prstGeom prst="rect">
            <a:avLst/>
          </a:prstGeom>
          <a:noFill/>
        </p:spPr>
        <p:txBody>
          <a:bodyPr wrap="square" rtlCol="0">
            <a:spAutoFit/>
          </a:bodyPr>
          <a:lstStyle/>
          <a:p>
            <a:pPr algn="ctr"/>
            <a:r>
              <a:rPr lang="ja-JP" altLang="en-US" sz="2400" dirty="0">
                <a:solidFill>
                  <a:srgbClr val="FF0000"/>
                </a:solidFill>
                <a:latin typeface="Meiryo UI" panose="020B0604030504040204" pitchFamily="50" charset="-128"/>
                <a:ea typeface="Meiryo UI" panose="020B0604030504040204" pitchFamily="50" charset="-128"/>
              </a:rPr>
              <a:t>＜電子処方箋の準備にあたって（必須）＞</a:t>
            </a:r>
            <a:endParaRPr kumimoji="1" lang="ja-JP" altLang="en-US" sz="2400" dirty="0">
              <a:solidFill>
                <a:srgbClr val="FF0000"/>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07A12C5-9A80-5E50-9878-7911A6433221}"/>
              </a:ext>
            </a:extLst>
          </p:cNvPr>
          <p:cNvSpPr txBox="1"/>
          <p:nvPr/>
        </p:nvSpPr>
        <p:spPr>
          <a:xfrm>
            <a:off x="604778" y="3881938"/>
            <a:ext cx="8215694" cy="1200329"/>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●オンライン資格確認システム</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電子処方箋運用の基盤であり、オンライン資格確認の環境準備がされていないと電子処方箋の運用はできない</a:t>
            </a:r>
          </a:p>
        </p:txBody>
      </p:sp>
      <p:sp>
        <p:nvSpPr>
          <p:cNvPr id="8" name="テキスト ボックス 7">
            <a:extLst>
              <a:ext uri="{FF2B5EF4-FFF2-40B4-BE49-F238E27FC236}">
                <a16:creationId xmlns:a16="http://schemas.microsoft.com/office/drawing/2014/main" id="{7862E2E1-5A81-127A-0F18-854E5F094A7C}"/>
              </a:ext>
            </a:extLst>
          </p:cNvPr>
          <p:cNvSpPr txBox="1"/>
          <p:nvPr/>
        </p:nvSpPr>
        <p:spPr>
          <a:xfrm>
            <a:off x="604778" y="5136708"/>
            <a:ext cx="8215694" cy="830997"/>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●医師資格証の申請</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電子署名を行うための準備（</a:t>
            </a:r>
            <a:r>
              <a:rPr lang="en-US" altLang="ja-JP" sz="2400" dirty="0">
                <a:latin typeface="Meiryo UI" panose="020B0604030504040204" pitchFamily="50" charset="-128"/>
                <a:ea typeface="Meiryo UI" panose="020B0604030504040204" pitchFamily="50" charset="-128"/>
              </a:rPr>
              <a:t>HPKI</a:t>
            </a:r>
            <a:r>
              <a:rPr lang="ja-JP" altLang="en-US" sz="2400" dirty="0">
                <a:latin typeface="Meiryo UI" panose="020B0604030504040204" pitchFamily="50" charset="-128"/>
                <a:ea typeface="Meiryo UI" panose="020B0604030504040204" pitchFamily="50" charset="-128"/>
              </a:rPr>
              <a:t>カードの発行申請等）完了</a:t>
            </a:r>
            <a:endParaRPr lang="ja-JP" altLang="en-US" sz="2400" dirty="0"/>
          </a:p>
        </p:txBody>
      </p:sp>
      <p:sp>
        <p:nvSpPr>
          <p:cNvPr id="7" name="正方形/長方形 6">
            <a:extLst>
              <a:ext uri="{FF2B5EF4-FFF2-40B4-BE49-F238E27FC236}">
                <a16:creationId xmlns:a16="http://schemas.microsoft.com/office/drawing/2014/main" id="{01F037D9-A859-4868-7578-6F2BA8DFCEDC}"/>
              </a:ext>
            </a:extLst>
          </p:cNvPr>
          <p:cNvSpPr/>
          <p:nvPr/>
        </p:nvSpPr>
        <p:spPr>
          <a:xfrm>
            <a:off x="395536" y="3248739"/>
            <a:ext cx="8424936" cy="29885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314041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27" name="スライド番号プレースホルダー 3"/>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11</a:t>
            </a:fld>
            <a:endParaRPr lang="en-US" altLang="ja-JP" b="1" dirty="0">
              <a:solidFill>
                <a:schemeClr val="bg1"/>
              </a:solidFill>
              <a:latin typeface="HG丸ｺﾞｼｯｸM-PRO" pitchFamily="50" charset="-128"/>
              <a:ea typeface="HG丸ｺﾞｼｯｸM-PRO" pitchFamily="50" charset="-128"/>
            </a:endParaRPr>
          </a:p>
        </p:txBody>
      </p:sp>
      <p:sp>
        <p:nvSpPr>
          <p:cNvPr id="18" name="テキスト ボックス 17">
            <a:extLst>
              <a:ext uri="{FF2B5EF4-FFF2-40B4-BE49-F238E27FC236}">
                <a16:creationId xmlns:a16="http://schemas.microsoft.com/office/drawing/2014/main" id="{A15B6474-E80D-46BC-AEA6-52A4E3EE9589}"/>
              </a:ext>
            </a:extLst>
          </p:cNvPr>
          <p:cNvSpPr txBox="1"/>
          <p:nvPr/>
        </p:nvSpPr>
        <p:spPr>
          <a:xfrm>
            <a:off x="899592" y="148570"/>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電子処方箋導入に向けた準備作業</a:t>
            </a:r>
            <a:endParaRPr kumimoji="1" lang="ja-JP" altLang="en-US" sz="2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9275EAE2-96FF-4EE4-8EF9-5E980E9C5509}"/>
              </a:ext>
            </a:extLst>
          </p:cNvPr>
          <p:cNvSpPr/>
          <p:nvPr/>
        </p:nvSpPr>
        <p:spPr>
          <a:xfrm>
            <a:off x="864073" y="620688"/>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descr="C:\Users\personal\Documents\事業開発部\新会社\ロゴ\rogo_2\rogo_A_en.jpg">
            <a:extLst>
              <a:ext uri="{FF2B5EF4-FFF2-40B4-BE49-F238E27FC236}">
                <a16:creationId xmlns:a16="http://schemas.microsoft.com/office/drawing/2014/main" id="{020FDD7F-7CF4-4666-856C-D7823A3A67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カレンダー が含まれている画像&#10;&#10;自動的に生成された説明">
            <a:extLst>
              <a:ext uri="{FF2B5EF4-FFF2-40B4-BE49-F238E27FC236}">
                <a16:creationId xmlns:a16="http://schemas.microsoft.com/office/drawing/2014/main" id="{0AC50694-AD47-B60F-4944-E98771903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90577"/>
            <a:ext cx="9131707" cy="4079230"/>
          </a:xfrm>
          <a:prstGeom prst="rect">
            <a:avLst/>
          </a:prstGeom>
        </p:spPr>
      </p:pic>
      <p:sp>
        <p:nvSpPr>
          <p:cNvPr id="5" name="テキスト ボックス 4">
            <a:extLst>
              <a:ext uri="{FF2B5EF4-FFF2-40B4-BE49-F238E27FC236}">
                <a16:creationId xmlns:a16="http://schemas.microsoft.com/office/drawing/2014/main" id="{8721CDF9-7B31-85F9-CA2F-6C0C78892E6F}"/>
              </a:ext>
            </a:extLst>
          </p:cNvPr>
          <p:cNvSpPr txBox="1"/>
          <p:nvPr/>
        </p:nvSpPr>
        <p:spPr>
          <a:xfrm>
            <a:off x="1619672" y="6093296"/>
            <a:ext cx="5598368" cy="369332"/>
          </a:xfrm>
          <a:prstGeom prst="rect">
            <a:avLst/>
          </a:prstGeom>
          <a:noFill/>
          <a:ln w="19050">
            <a:solidFill>
              <a:schemeClr val="tx1"/>
            </a:solidFill>
          </a:ln>
        </p:spPr>
        <p:txBody>
          <a:bodyPr wrap="square">
            <a:spAutoFit/>
          </a:bodyPr>
          <a:lstStyle/>
          <a:p>
            <a:r>
              <a:rPr lang="ja-JP" altLang="en-US" dirty="0">
                <a:latin typeface="Meiryo UI" panose="020B0604030504040204" pitchFamily="50" charset="-128"/>
                <a:ea typeface="Meiryo UI" panose="020B0604030504040204" pitchFamily="50" charset="-128"/>
              </a:rPr>
              <a:t>電子処方箋導入に向けた準備作業の手引き　厚生労働省</a:t>
            </a:r>
            <a:endParaRPr lang="en-US" altLang="ja-JP" dirty="0">
              <a:latin typeface="Meiryo UI" panose="020B0604030504040204" pitchFamily="50" charset="-128"/>
              <a:ea typeface="Meiryo UI" panose="020B0604030504040204" pitchFamily="50" charset="-128"/>
            </a:endParaRPr>
          </a:p>
        </p:txBody>
      </p:sp>
      <p:pic>
        <p:nvPicPr>
          <p:cNvPr id="6" name="Picture 2" descr="検索アイコンが虫眼鏡マークでなくなるとき | orange plus music ...">
            <a:extLst>
              <a:ext uri="{FF2B5EF4-FFF2-40B4-BE49-F238E27FC236}">
                <a16:creationId xmlns:a16="http://schemas.microsoft.com/office/drawing/2014/main" id="{BFA7B3C7-636F-8B5A-E4D8-FD46F964B8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7266" y="6093296"/>
            <a:ext cx="371078" cy="37107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23D5EB70-6A80-ABE0-05DD-C46663B1DB6C}"/>
              </a:ext>
            </a:extLst>
          </p:cNvPr>
          <p:cNvSpPr txBox="1"/>
          <p:nvPr/>
        </p:nvSpPr>
        <p:spPr>
          <a:xfrm>
            <a:off x="178172" y="1155782"/>
            <a:ext cx="8649196" cy="1015663"/>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電子署名を行うための準備（</a:t>
            </a:r>
            <a:r>
              <a:rPr lang="en-US" altLang="ja-JP" sz="2000" dirty="0">
                <a:latin typeface="Meiryo UI" panose="020B0604030504040204" pitchFamily="50" charset="-128"/>
                <a:ea typeface="Meiryo UI" panose="020B0604030504040204" pitchFamily="50" charset="-128"/>
              </a:rPr>
              <a:t>HPKI</a:t>
            </a:r>
            <a:r>
              <a:rPr lang="ja-JP" altLang="en-US" sz="2000" dirty="0">
                <a:latin typeface="Meiryo UI" panose="020B0604030504040204" pitchFamily="50" charset="-128"/>
                <a:ea typeface="Meiryo UI" panose="020B0604030504040204" pitchFamily="50" charset="-128"/>
              </a:rPr>
              <a:t>カードの発行申請等）、システム事業者（現在ご利用の電子カルテシステム等の事業者）との調整に期間を要するため、早めに準備が必要</a:t>
            </a:r>
          </a:p>
        </p:txBody>
      </p:sp>
      <p:sp>
        <p:nvSpPr>
          <p:cNvPr id="10" name="テキスト ボックス 9">
            <a:extLst>
              <a:ext uri="{FF2B5EF4-FFF2-40B4-BE49-F238E27FC236}">
                <a16:creationId xmlns:a16="http://schemas.microsoft.com/office/drawing/2014/main" id="{32B310D8-43A9-4CF2-FFCA-E28D43B53033}"/>
              </a:ext>
            </a:extLst>
          </p:cNvPr>
          <p:cNvSpPr txBox="1"/>
          <p:nvPr/>
        </p:nvSpPr>
        <p:spPr>
          <a:xfrm>
            <a:off x="200645" y="708048"/>
            <a:ext cx="8725842" cy="430887"/>
          </a:xfrm>
          <a:prstGeom prst="rect">
            <a:avLst/>
          </a:prstGeom>
          <a:noFill/>
          <a:ln>
            <a:solidFill>
              <a:schemeClr val="tx1"/>
            </a:solidFill>
          </a:ln>
        </p:spPr>
        <p:txBody>
          <a:bodyPr wrap="square">
            <a:spAutoFit/>
          </a:bodyPr>
          <a:lstStyle/>
          <a:p>
            <a:pPr algn="ctr"/>
            <a:r>
              <a:rPr lang="ja-JP" altLang="en-US" sz="2200" dirty="0">
                <a:latin typeface="Meiryo UI" panose="020B0604030504040204" pitchFamily="50" charset="-128"/>
                <a:ea typeface="Meiryo UI" panose="020B0604030504040204" pitchFamily="50" charset="-128"/>
              </a:rPr>
              <a:t>電子処方箋の導入に向けた準備作業の</a:t>
            </a:r>
            <a:r>
              <a:rPr lang="en-US" altLang="ja-JP" sz="2200" dirty="0">
                <a:latin typeface="Meiryo UI" panose="020B0604030504040204" pitchFamily="50" charset="-128"/>
                <a:ea typeface="Meiryo UI" panose="020B0604030504040204" pitchFamily="50" charset="-128"/>
              </a:rPr>
              <a:t>4</a:t>
            </a:r>
            <a:r>
              <a:rPr lang="ja-JP" altLang="en-US" sz="2200" dirty="0">
                <a:latin typeface="Meiryo UI" panose="020B0604030504040204" pitchFamily="50" charset="-128"/>
                <a:ea typeface="Meiryo UI" panose="020B0604030504040204" pitchFamily="50" charset="-128"/>
              </a:rPr>
              <a:t>ステップ</a:t>
            </a:r>
          </a:p>
        </p:txBody>
      </p:sp>
      <p:sp>
        <p:nvSpPr>
          <p:cNvPr id="2" name="正方形/長方形 1">
            <a:extLst>
              <a:ext uri="{FF2B5EF4-FFF2-40B4-BE49-F238E27FC236}">
                <a16:creationId xmlns:a16="http://schemas.microsoft.com/office/drawing/2014/main" id="{D35A926C-7965-8F97-39B7-CAACF7A584C8}"/>
              </a:ext>
            </a:extLst>
          </p:cNvPr>
          <p:cNvSpPr/>
          <p:nvPr/>
        </p:nvSpPr>
        <p:spPr>
          <a:xfrm>
            <a:off x="1115616" y="3429000"/>
            <a:ext cx="28803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926EB3CC-506C-172F-52B1-507FC3244256}"/>
              </a:ext>
            </a:extLst>
          </p:cNvPr>
          <p:cNvSpPr/>
          <p:nvPr/>
        </p:nvSpPr>
        <p:spPr>
          <a:xfrm>
            <a:off x="2483768" y="3124356"/>
            <a:ext cx="288032" cy="88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24098AC5-EA95-0D72-321C-0789E869C1EE}"/>
              </a:ext>
            </a:extLst>
          </p:cNvPr>
          <p:cNvSpPr/>
          <p:nvPr/>
        </p:nvSpPr>
        <p:spPr>
          <a:xfrm>
            <a:off x="2123728" y="3999440"/>
            <a:ext cx="288032" cy="88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C49A300B-1E2B-AC42-61F6-CF995AC1A11A}"/>
              </a:ext>
            </a:extLst>
          </p:cNvPr>
          <p:cNvSpPr/>
          <p:nvPr/>
        </p:nvSpPr>
        <p:spPr>
          <a:xfrm>
            <a:off x="1547664" y="4653136"/>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A75BB2DD-0AB7-93BD-C35E-118361A683F6}"/>
              </a:ext>
            </a:extLst>
          </p:cNvPr>
          <p:cNvSpPr/>
          <p:nvPr/>
        </p:nvSpPr>
        <p:spPr>
          <a:xfrm>
            <a:off x="2123728" y="5085184"/>
            <a:ext cx="360040" cy="88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A8BDF918-926F-7B4E-5A48-F5B6BEAB00B8}"/>
              </a:ext>
            </a:extLst>
          </p:cNvPr>
          <p:cNvSpPr/>
          <p:nvPr/>
        </p:nvSpPr>
        <p:spPr>
          <a:xfrm>
            <a:off x="1016906" y="5445224"/>
            <a:ext cx="36004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106E2054-E40F-CD6A-4CA7-AFD6713484FF}"/>
              </a:ext>
            </a:extLst>
          </p:cNvPr>
          <p:cNvSpPr/>
          <p:nvPr/>
        </p:nvSpPr>
        <p:spPr>
          <a:xfrm>
            <a:off x="4688020" y="3191842"/>
            <a:ext cx="360040" cy="8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004AC277-F90D-17B7-860A-524193BC16DA}"/>
              </a:ext>
            </a:extLst>
          </p:cNvPr>
          <p:cNvSpPr/>
          <p:nvPr/>
        </p:nvSpPr>
        <p:spPr>
          <a:xfrm>
            <a:off x="3851920" y="3955130"/>
            <a:ext cx="360040" cy="88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32735567-40E7-D86B-FD83-160B584B9F45}"/>
              </a:ext>
            </a:extLst>
          </p:cNvPr>
          <p:cNvSpPr/>
          <p:nvPr/>
        </p:nvSpPr>
        <p:spPr>
          <a:xfrm>
            <a:off x="5024079" y="4735558"/>
            <a:ext cx="360040" cy="88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FED0F0B7-E382-0C25-F44C-015A26A2DA57}"/>
              </a:ext>
            </a:extLst>
          </p:cNvPr>
          <p:cNvSpPr/>
          <p:nvPr/>
        </p:nvSpPr>
        <p:spPr>
          <a:xfrm>
            <a:off x="5652120" y="3327112"/>
            <a:ext cx="360040" cy="88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1F961F3F-C2DC-6FDC-C955-E713DFE06FC9}"/>
              </a:ext>
            </a:extLst>
          </p:cNvPr>
          <p:cNvSpPr/>
          <p:nvPr/>
        </p:nvSpPr>
        <p:spPr>
          <a:xfrm>
            <a:off x="5627638" y="4504360"/>
            <a:ext cx="360040" cy="88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B57FECCB-2DF9-EA4F-7EBE-F38C1BD93981}"/>
              </a:ext>
            </a:extLst>
          </p:cNvPr>
          <p:cNvSpPr/>
          <p:nvPr/>
        </p:nvSpPr>
        <p:spPr>
          <a:xfrm>
            <a:off x="8316738" y="3451859"/>
            <a:ext cx="360040" cy="88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949C6013-AE53-DF80-54BB-65137AB17D3B}"/>
              </a:ext>
            </a:extLst>
          </p:cNvPr>
          <p:cNvSpPr/>
          <p:nvPr/>
        </p:nvSpPr>
        <p:spPr>
          <a:xfrm>
            <a:off x="8388424" y="4053028"/>
            <a:ext cx="360040" cy="88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921F1C2C-8557-D388-ECCA-C17659049B0B}"/>
              </a:ext>
            </a:extLst>
          </p:cNvPr>
          <p:cNvSpPr/>
          <p:nvPr/>
        </p:nvSpPr>
        <p:spPr>
          <a:xfrm>
            <a:off x="843682" y="3379851"/>
            <a:ext cx="41595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9A9A0DC8-42A1-9898-3FB5-E0365E4374F1}"/>
              </a:ext>
            </a:extLst>
          </p:cNvPr>
          <p:cNvSpPr/>
          <p:nvPr/>
        </p:nvSpPr>
        <p:spPr>
          <a:xfrm>
            <a:off x="3347864" y="3786619"/>
            <a:ext cx="36004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D7D0C034-7DE9-9757-32A8-C6B906A1505D}"/>
              </a:ext>
            </a:extLst>
          </p:cNvPr>
          <p:cNvSpPr/>
          <p:nvPr/>
        </p:nvSpPr>
        <p:spPr>
          <a:xfrm>
            <a:off x="4991212" y="3744491"/>
            <a:ext cx="41595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72312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27" name="スライド番号プレースホルダー 3"/>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12</a:t>
            </a:fld>
            <a:endParaRPr lang="en-US" altLang="ja-JP" b="1" dirty="0">
              <a:solidFill>
                <a:schemeClr val="bg1"/>
              </a:solidFill>
              <a:latin typeface="HG丸ｺﾞｼｯｸM-PRO" pitchFamily="50" charset="-128"/>
              <a:ea typeface="HG丸ｺﾞｼｯｸM-PRO" pitchFamily="50" charset="-128"/>
            </a:endParaRPr>
          </a:p>
        </p:txBody>
      </p:sp>
      <p:sp>
        <p:nvSpPr>
          <p:cNvPr id="18" name="テキスト ボックス 17">
            <a:extLst>
              <a:ext uri="{FF2B5EF4-FFF2-40B4-BE49-F238E27FC236}">
                <a16:creationId xmlns:a16="http://schemas.microsoft.com/office/drawing/2014/main" id="{A15B6474-E80D-46BC-AEA6-52A4E3EE9589}"/>
              </a:ext>
            </a:extLst>
          </p:cNvPr>
          <p:cNvSpPr txBox="1"/>
          <p:nvPr/>
        </p:nvSpPr>
        <p:spPr>
          <a:xfrm>
            <a:off x="899592" y="148570"/>
            <a:ext cx="8073132" cy="461665"/>
          </a:xfrm>
          <a:prstGeom prst="rect">
            <a:avLst/>
          </a:prstGeom>
          <a:noFill/>
        </p:spPr>
        <p:txBody>
          <a:bodyPr wrap="square" rtlCol="0">
            <a:spAutoFit/>
          </a:bodyPr>
          <a:lstStyle/>
          <a:p>
            <a:r>
              <a:rPr lang="en-US" altLang="ja-JP" sz="2400" dirty="0">
                <a:latin typeface="Meiryo UI" panose="020B0604030504040204" pitchFamily="50" charset="-128"/>
                <a:ea typeface="Meiryo UI" panose="020B0604030504040204" pitchFamily="50" charset="-128"/>
              </a:rPr>
              <a:t>HPKI</a:t>
            </a:r>
            <a:r>
              <a:rPr lang="ja-JP" altLang="en-US" sz="2400" dirty="0">
                <a:latin typeface="Meiryo UI" panose="020B0604030504040204" pitchFamily="50" charset="-128"/>
                <a:ea typeface="Meiryo UI" panose="020B0604030504040204" pitchFamily="50" charset="-128"/>
              </a:rPr>
              <a:t>について</a:t>
            </a:r>
            <a:endParaRPr kumimoji="1" lang="ja-JP" altLang="en-US" sz="2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9275EAE2-96FF-4EE4-8EF9-5E980E9C5509}"/>
              </a:ext>
            </a:extLst>
          </p:cNvPr>
          <p:cNvSpPr/>
          <p:nvPr/>
        </p:nvSpPr>
        <p:spPr>
          <a:xfrm>
            <a:off x="864073" y="620688"/>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descr="C:\Users\personal\Documents\事業開発部\新会社\ロゴ\rogo_2\rogo_A_en.jpg">
            <a:extLst>
              <a:ext uri="{FF2B5EF4-FFF2-40B4-BE49-F238E27FC236}">
                <a16:creationId xmlns:a16="http://schemas.microsoft.com/office/drawing/2014/main" id="{020FDD7F-7CF4-4666-856C-D7823A3A67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959C1E6-D938-2E10-23E2-401CE92332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822" y="3472616"/>
            <a:ext cx="3407902" cy="214596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9EDDA071-2712-4F7D-787D-0DF980BD92CA}"/>
              </a:ext>
            </a:extLst>
          </p:cNvPr>
          <p:cNvSpPr txBox="1"/>
          <p:nvPr/>
        </p:nvSpPr>
        <p:spPr>
          <a:xfrm>
            <a:off x="430669" y="1531329"/>
            <a:ext cx="8496365" cy="1200329"/>
          </a:xfrm>
          <a:prstGeom prst="rect">
            <a:avLst/>
          </a:prstGeom>
          <a:noFill/>
          <a:ln>
            <a:solidFill>
              <a:schemeClr val="tx1"/>
            </a:solidFill>
          </a:ln>
        </p:spPr>
        <p:txBody>
          <a:bodyPr wrap="square">
            <a:spAutoFit/>
          </a:bodyPr>
          <a:lstStyle/>
          <a:p>
            <a:r>
              <a:rPr lang="ja-JP" altLang="en-US" b="0" i="0" dirty="0">
                <a:solidFill>
                  <a:srgbClr val="000000"/>
                </a:solidFill>
                <a:effectLst/>
                <a:latin typeface="メイリオ" panose="020B0604030504040204" pitchFamily="50" charset="-128"/>
                <a:ea typeface="メイリオ" panose="020B0604030504040204" pitchFamily="50" charset="-128"/>
              </a:rPr>
              <a:t>ネットワーク上で医師資格を証明するための電子証明書。この電子証明書はカード内の</a:t>
            </a:r>
            <a:r>
              <a:rPr lang="en-US" altLang="ja-JP" b="0" i="0" dirty="0">
                <a:solidFill>
                  <a:srgbClr val="000000"/>
                </a:solidFill>
                <a:effectLst/>
                <a:latin typeface="メイリオ" panose="020B0604030504040204" pitchFamily="50" charset="-128"/>
                <a:ea typeface="メイリオ" panose="020B0604030504040204" pitchFamily="50" charset="-128"/>
              </a:rPr>
              <a:t>IC</a:t>
            </a:r>
            <a:r>
              <a:rPr lang="ja-JP" altLang="en-US" b="0" i="0" dirty="0">
                <a:solidFill>
                  <a:srgbClr val="000000"/>
                </a:solidFill>
                <a:effectLst/>
                <a:latin typeface="メイリオ" panose="020B0604030504040204" pitchFamily="50" charset="-128"/>
                <a:ea typeface="メイリオ" panose="020B0604030504040204" pitchFamily="50" charset="-128"/>
              </a:rPr>
              <a:t>チップに格納され、コンピューターや</a:t>
            </a:r>
            <a:r>
              <a:rPr lang="en-US" altLang="ja-JP" b="0" i="0" dirty="0">
                <a:solidFill>
                  <a:srgbClr val="000000"/>
                </a:solidFill>
                <a:effectLst/>
                <a:latin typeface="メイリオ" panose="020B0604030504040204" pitchFamily="50" charset="-128"/>
                <a:ea typeface="メイリオ" panose="020B0604030504040204" pitchFamily="50" charset="-128"/>
              </a:rPr>
              <a:t>IC</a:t>
            </a:r>
            <a:r>
              <a:rPr lang="ja-JP" altLang="en-US" b="0" i="0" dirty="0">
                <a:solidFill>
                  <a:srgbClr val="000000"/>
                </a:solidFill>
                <a:effectLst/>
                <a:latin typeface="メイリオ" panose="020B0604030504040204" pitchFamily="50" charset="-128"/>
                <a:ea typeface="メイリオ" panose="020B0604030504040204" pitchFamily="50" charset="-128"/>
              </a:rPr>
              <a:t>カードリーダーを用いて、電子署名の機能や地域医療ネットワーク等の認証のために利用することができ、その中で</a:t>
            </a:r>
            <a:r>
              <a:rPr lang="ja-JP" altLang="en-US" b="0" i="0" dirty="0">
                <a:solidFill>
                  <a:srgbClr val="FF0000"/>
                </a:solidFill>
                <a:effectLst/>
                <a:latin typeface="メイリオ" panose="020B0604030504040204" pitchFamily="50" charset="-128"/>
                <a:ea typeface="メイリオ" panose="020B0604030504040204" pitchFamily="50" charset="-128"/>
              </a:rPr>
              <a:t>「医師であること」を電子的に証明</a:t>
            </a:r>
            <a:r>
              <a:rPr lang="ja-JP" altLang="en-US" b="0" i="0" dirty="0">
                <a:solidFill>
                  <a:srgbClr val="000000"/>
                </a:solidFill>
                <a:effectLst/>
                <a:latin typeface="メイリオ" panose="020B0604030504040204" pitchFamily="50" charset="-128"/>
                <a:ea typeface="メイリオ" panose="020B0604030504040204" pitchFamily="50" charset="-128"/>
              </a:rPr>
              <a:t>することが可能</a:t>
            </a:r>
            <a:endParaRPr lang="ja-JP" altLang="en-US" dirty="0"/>
          </a:p>
        </p:txBody>
      </p:sp>
      <p:sp>
        <p:nvSpPr>
          <p:cNvPr id="10" name="テキスト ボックス 9">
            <a:extLst>
              <a:ext uri="{FF2B5EF4-FFF2-40B4-BE49-F238E27FC236}">
                <a16:creationId xmlns:a16="http://schemas.microsoft.com/office/drawing/2014/main" id="{90E7D12F-E6D2-25D1-BE8B-00F94D7BA9F6}"/>
              </a:ext>
            </a:extLst>
          </p:cNvPr>
          <p:cNvSpPr txBox="1"/>
          <p:nvPr/>
        </p:nvSpPr>
        <p:spPr>
          <a:xfrm>
            <a:off x="376536" y="2725688"/>
            <a:ext cx="4987552" cy="2031325"/>
          </a:xfrm>
          <a:prstGeom prst="rect">
            <a:avLst/>
          </a:prstGeom>
          <a:noFill/>
        </p:spPr>
        <p:txBody>
          <a:bodyPr wrap="square">
            <a:spAutoFit/>
          </a:bodyPr>
          <a:lstStyle/>
          <a:p>
            <a:r>
              <a:rPr lang="en-US" altLang="ja-JP" b="1" i="0" dirty="0">
                <a:solidFill>
                  <a:schemeClr val="accent5"/>
                </a:solidFill>
                <a:effectLst/>
                <a:latin typeface="Meiryo UI" panose="020B0604030504040204" pitchFamily="50" charset="-128"/>
                <a:ea typeface="Meiryo UI" panose="020B0604030504040204" pitchFamily="50" charset="-128"/>
              </a:rPr>
              <a:t>HPKI</a:t>
            </a:r>
            <a:r>
              <a:rPr lang="ja-JP" altLang="en-US" b="1" i="0" dirty="0">
                <a:solidFill>
                  <a:schemeClr val="accent5"/>
                </a:solidFill>
                <a:effectLst/>
                <a:latin typeface="Meiryo UI" panose="020B0604030504040204" pitchFamily="50" charset="-128"/>
                <a:ea typeface="Meiryo UI" panose="020B0604030504040204" pitchFamily="50" charset="-128"/>
              </a:rPr>
              <a:t>電子署名</a:t>
            </a:r>
            <a:endParaRPr lang="en-US" altLang="ja-JP" b="1" i="0" dirty="0">
              <a:solidFill>
                <a:schemeClr val="accent5"/>
              </a:solidFill>
              <a:effectLst/>
              <a:latin typeface="Meiryo UI" panose="020B0604030504040204" pitchFamily="50" charset="-128"/>
              <a:ea typeface="Meiryo UI" panose="020B0604030504040204" pitchFamily="50" charset="-128"/>
            </a:endParaRPr>
          </a:p>
          <a:p>
            <a:r>
              <a:rPr lang="ja-JP" altLang="en-US" b="0" i="0" dirty="0">
                <a:solidFill>
                  <a:srgbClr val="000000"/>
                </a:solidFill>
                <a:effectLst/>
                <a:latin typeface="Meiryo UI" panose="020B0604030504040204" pitchFamily="50" charset="-128"/>
                <a:ea typeface="Meiryo UI" panose="020B0604030504040204" pitchFamily="50" charset="-128"/>
              </a:rPr>
              <a:t>電子化された医療情報文書に対して</a:t>
            </a:r>
            <a:r>
              <a:rPr lang="en-US" altLang="ja-JP" b="0" i="0" dirty="0">
                <a:solidFill>
                  <a:srgbClr val="000000"/>
                </a:solidFill>
                <a:effectLst/>
                <a:latin typeface="Meiryo UI" panose="020B0604030504040204" pitchFamily="50" charset="-128"/>
                <a:ea typeface="Meiryo UI" panose="020B0604030504040204" pitchFamily="50" charset="-128"/>
              </a:rPr>
              <a:t>HPKI</a:t>
            </a:r>
            <a:r>
              <a:rPr lang="ja-JP" altLang="en-US" b="0" i="0" dirty="0">
                <a:solidFill>
                  <a:srgbClr val="000000"/>
                </a:solidFill>
                <a:effectLst/>
                <a:latin typeface="Meiryo UI" panose="020B0604030504040204" pitchFamily="50" charset="-128"/>
                <a:ea typeface="Meiryo UI" panose="020B0604030504040204" pitchFamily="50" charset="-128"/>
              </a:rPr>
              <a:t>署名を付与することで、本人であり、医師資格を持っていることを証明することができる。</a:t>
            </a:r>
            <a:br>
              <a:rPr lang="ja-JP" altLang="en-US" dirty="0">
                <a:latin typeface="Meiryo UI" panose="020B0604030504040204" pitchFamily="50" charset="-128"/>
                <a:ea typeface="Meiryo UI" panose="020B0604030504040204" pitchFamily="50" charset="-128"/>
              </a:rPr>
            </a:br>
            <a:r>
              <a:rPr lang="en-US" altLang="ja-JP" b="0" i="0" dirty="0">
                <a:solidFill>
                  <a:srgbClr val="000000"/>
                </a:solidFill>
                <a:effectLst/>
                <a:latin typeface="Meiryo UI" panose="020B0604030504040204" pitchFamily="50" charset="-128"/>
                <a:ea typeface="Meiryo UI" panose="020B0604030504040204" pitchFamily="50" charset="-128"/>
              </a:rPr>
              <a:t>HPKI</a:t>
            </a:r>
            <a:r>
              <a:rPr lang="ja-JP" altLang="en-US" b="0" i="0" dirty="0">
                <a:solidFill>
                  <a:srgbClr val="000000"/>
                </a:solidFill>
                <a:effectLst/>
                <a:latin typeface="Meiryo UI" panose="020B0604030504040204" pitchFamily="50" charset="-128"/>
                <a:ea typeface="Meiryo UI" panose="020B0604030504040204" pitchFamily="50" charset="-128"/>
              </a:rPr>
              <a:t>署名は、診療情報提供書の加算を算定する時の要件になっており、電子処方箋に求められる電子署名の一つ。</a:t>
            </a:r>
            <a:endParaRPr lang="ja-JP" altLang="en-US"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EAE1C56-9B26-7E67-5CD4-614895FA01A6}"/>
              </a:ext>
            </a:extLst>
          </p:cNvPr>
          <p:cNvSpPr txBox="1"/>
          <p:nvPr/>
        </p:nvSpPr>
        <p:spPr>
          <a:xfrm>
            <a:off x="368946" y="4741419"/>
            <a:ext cx="5073302" cy="1754326"/>
          </a:xfrm>
          <a:prstGeom prst="rect">
            <a:avLst/>
          </a:prstGeom>
          <a:noFill/>
        </p:spPr>
        <p:txBody>
          <a:bodyPr wrap="square">
            <a:spAutoFit/>
          </a:bodyPr>
          <a:lstStyle/>
          <a:p>
            <a:r>
              <a:rPr lang="ja-JP" altLang="en-US" b="1" dirty="0">
                <a:solidFill>
                  <a:schemeClr val="accent5"/>
                </a:solidFill>
                <a:latin typeface="Meiryo UI" panose="020B0604030504040204" pitchFamily="50" charset="-128"/>
                <a:ea typeface="Meiryo UI" panose="020B0604030504040204" pitchFamily="50" charset="-128"/>
              </a:rPr>
              <a:t>認証（通行証）</a:t>
            </a:r>
          </a:p>
          <a:p>
            <a:r>
              <a:rPr lang="en-US" altLang="ja-JP" dirty="0">
                <a:latin typeface="Meiryo UI" panose="020B0604030504040204" pitchFamily="50" charset="-128"/>
                <a:ea typeface="Meiryo UI" panose="020B0604030504040204" pitchFamily="50" charset="-128"/>
              </a:rPr>
              <a:t>IT</a:t>
            </a:r>
            <a:r>
              <a:rPr lang="ja-JP" altLang="en-US" dirty="0">
                <a:latin typeface="Meiryo UI" panose="020B0604030504040204" pitchFamily="50" charset="-128"/>
                <a:ea typeface="Meiryo UI" panose="020B0604030504040204" pitchFamily="50" charset="-128"/>
              </a:rPr>
              <a:t>を利用した地域医療連携などでは、ネットワークを通じて本人確認が必要になります。特に、カルテや連携パス等の医療情報を閲覧する際などは医師であることの証明が必要になりますが、そういう場合の認証（通行証）用として使うことができます。</a:t>
            </a:r>
          </a:p>
        </p:txBody>
      </p:sp>
      <p:sp>
        <p:nvSpPr>
          <p:cNvPr id="15" name="テキスト ボックス 14">
            <a:extLst>
              <a:ext uri="{FF2B5EF4-FFF2-40B4-BE49-F238E27FC236}">
                <a16:creationId xmlns:a16="http://schemas.microsoft.com/office/drawing/2014/main" id="{137942C2-B9C6-A3D9-E98C-7AD96CBB95A0}"/>
              </a:ext>
            </a:extLst>
          </p:cNvPr>
          <p:cNvSpPr txBox="1"/>
          <p:nvPr/>
        </p:nvSpPr>
        <p:spPr>
          <a:xfrm>
            <a:off x="413157" y="776898"/>
            <a:ext cx="8513877" cy="707886"/>
          </a:xfrm>
          <a:prstGeom prst="rect">
            <a:avLst/>
          </a:prstGeom>
          <a:noFill/>
        </p:spPr>
        <p:txBody>
          <a:bodyPr wrap="square">
            <a:spAutoFit/>
          </a:bodyPr>
          <a:lstStyle/>
          <a:p>
            <a:r>
              <a:rPr lang="en-US" altLang="ja-JP" sz="2000" b="0" i="0" dirty="0">
                <a:solidFill>
                  <a:srgbClr val="000000"/>
                </a:solidFill>
                <a:effectLst/>
                <a:latin typeface="Meiryo UI" panose="020B0604030504040204" pitchFamily="50" charset="-128"/>
                <a:ea typeface="Meiryo UI" panose="020B0604030504040204" pitchFamily="50" charset="-128"/>
              </a:rPr>
              <a:t>HPKI</a:t>
            </a:r>
            <a:r>
              <a:rPr lang="ja-JP" altLang="en-US" sz="2000" b="0" i="0" dirty="0">
                <a:solidFill>
                  <a:srgbClr val="000000"/>
                </a:solidFill>
                <a:effectLst/>
                <a:latin typeface="Meiryo UI" panose="020B0604030504040204" pitchFamily="50" charset="-128"/>
                <a:ea typeface="Meiryo UI" panose="020B0604030504040204" pitchFamily="50" charset="-128"/>
              </a:rPr>
              <a:t>とは、保健医療福祉分野の公開鍵基盤（</a:t>
            </a:r>
            <a:r>
              <a:rPr lang="en-US" altLang="ja-JP" sz="2000" b="0" i="0" dirty="0">
                <a:solidFill>
                  <a:srgbClr val="000000"/>
                </a:solidFill>
                <a:effectLst/>
                <a:latin typeface="Meiryo UI" panose="020B0604030504040204" pitchFamily="50" charset="-128"/>
                <a:ea typeface="Meiryo UI" panose="020B0604030504040204" pitchFamily="50" charset="-128"/>
              </a:rPr>
              <a:t>Healthcare Public Key</a:t>
            </a:r>
            <a:r>
              <a:rPr lang="ja-JP" altLang="en-US" sz="2000" b="0" i="0" dirty="0">
                <a:solidFill>
                  <a:srgbClr val="000000"/>
                </a:solidFill>
                <a:effectLst/>
                <a:latin typeface="Meiryo UI" panose="020B0604030504040204" pitchFamily="50" charset="-128"/>
                <a:ea typeface="Meiryo UI" panose="020B0604030504040204" pitchFamily="50" charset="-128"/>
              </a:rPr>
              <a:t>　</a:t>
            </a:r>
            <a:r>
              <a:rPr lang="en-US" altLang="ja-JP" sz="2000" b="0" i="0" dirty="0">
                <a:solidFill>
                  <a:srgbClr val="000000"/>
                </a:solidFill>
                <a:effectLst/>
                <a:latin typeface="Meiryo UI" panose="020B0604030504040204" pitchFamily="50" charset="-128"/>
                <a:ea typeface="Meiryo UI" panose="020B0604030504040204" pitchFamily="50" charset="-128"/>
              </a:rPr>
              <a:t>Infrastructure</a:t>
            </a:r>
            <a:r>
              <a:rPr lang="ja-JP" altLang="en-US" sz="2000" b="0" i="0" dirty="0">
                <a:solidFill>
                  <a:srgbClr val="000000"/>
                </a:solidFill>
                <a:effectLst/>
                <a:latin typeface="Meiryo UI" panose="020B0604030504040204" pitchFamily="50" charset="-128"/>
                <a:ea typeface="Meiryo UI" panose="020B0604030504040204" pitchFamily="50" charset="-128"/>
              </a:rPr>
              <a:t>）の略称</a:t>
            </a:r>
            <a:endParaRPr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78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27" name="スライド番号プレースホルダー 3"/>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13</a:t>
            </a:fld>
            <a:endParaRPr lang="en-US" altLang="ja-JP" b="1" dirty="0">
              <a:solidFill>
                <a:schemeClr val="bg1"/>
              </a:solidFill>
              <a:latin typeface="HG丸ｺﾞｼｯｸM-PRO" pitchFamily="50" charset="-128"/>
              <a:ea typeface="HG丸ｺﾞｼｯｸM-PRO" pitchFamily="50" charset="-128"/>
            </a:endParaRPr>
          </a:p>
        </p:txBody>
      </p:sp>
      <p:sp>
        <p:nvSpPr>
          <p:cNvPr id="18" name="テキスト ボックス 17">
            <a:extLst>
              <a:ext uri="{FF2B5EF4-FFF2-40B4-BE49-F238E27FC236}">
                <a16:creationId xmlns:a16="http://schemas.microsoft.com/office/drawing/2014/main" id="{A15B6474-E80D-46BC-AEA6-52A4E3EE9589}"/>
              </a:ext>
            </a:extLst>
          </p:cNvPr>
          <p:cNvSpPr txBox="1"/>
          <p:nvPr/>
        </p:nvSpPr>
        <p:spPr>
          <a:xfrm>
            <a:off x="899592" y="148570"/>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３</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２．導入・運用準備　～運用準備～</a:t>
            </a:r>
            <a:endParaRPr kumimoji="1" lang="ja-JP" altLang="en-US" sz="2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9275EAE2-96FF-4EE4-8EF9-5E980E9C5509}"/>
              </a:ext>
            </a:extLst>
          </p:cNvPr>
          <p:cNvSpPr/>
          <p:nvPr/>
        </p:nvSpPr>
        <p:spPr>
          <a:xfrm>
            <a:off x="864073" y="620688"/>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descr="C:\Users\personal\Documents\事業開発部\新会社\ロゴ\rogo_2\rogo_A_en.jpg">
            <a:extLst>
              <a:ext uri="{FF2B5EF4-FFF2-40B4-BE49-F238E27FC236}">
                <a16:creationId xmlns:a16="http://schemas.microsoft.com/office/drawing/2014/main" id="{020FDD7F-7CF4-4666-856C-D7823A3A67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テキスト&#10;&#10;中程度の精度で自動的に生成された説明">
            <a:extLst>
              <a:ext uri="{FF2B5EF4-FFF2-40B4-BE49-F238E27FC236}">
                <a16:creationId xmlns:a16="http://schemas.microsoft.com/office/drawing/2014/main" id="{0451503A-3931-C9B9-EF06-79501F5B2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76" y="3354044"/>
            <a:ext cx="3862820" cy="3114739"/>
          </a:xfrm>
          <a:prstGeom prst="rect">
            <a:avLst/>
          </a:prstGeom>
        </p:spPr>
      </p:pic>
      <p:pic>
        <p:nvPicPr>
          <p:cNvPr id="6" name="図 5" descr="テーブル&#10;&#10;中程度の精度で自動的に生成された説明">
            <a:extLst>
              <a:ext uri="{FF2B5EF4-FFF2-40B4-BE49-F238E27FC236}">
                <a16:creationId xmlns:a16="http://schemas.microsoft.com/office/drawing/2014/main" id="{594BC0CB-BFB6-3DDB-223E-2D83607062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4097" y="3300489"/>
            <a:ext cx="2940808" cy="2327315"/>
          </a:xfrm>
          <a:prstGeom prst="rect">
            <a:avLst/>
          </a:prstGeom>
        </p:spPr>
      </p:pic>
      <p:pic>
        <p:nvPicPr>
          <p:cNvPr id="10" name="図 9">
            <a:extLst>
              <a:ext uri="{FF2B5EF4-FFF2-40B4-BE49-F238E27FC236}">
                <a16:creationId xmlns:a16="http://schemas.microsoft.com/office/drawing/2014/main" id="{040C5798-C911-DE52-17DB-605BBDF38CF3}"/>
              </a:ext>
            </a:extLst>
          </p:cNvPr>
          <p:cNvPicPr>
            <a:picLocks noChangeAspect="1"/>
          </p:cNvPicPr>
          <p:nvPr/>
        </p:nvPicPr>
        <p:blipFill>
          <a:blip r:embed="rId6"/>
          <a:stretch>
            <a:fillRect/>
          </a:stretch>
        </p:blipFill>
        <p:spPr>
          <a:xfrm>
            <a:off x="447008" y="1102835"/>
            <a:ext cx="8281242" cy="1782459"/>
          </a:xfrm>
          <a:prstGeom prst="rect">
            <a:avLst/>
          </a:prstGeom>
        </p:spPr>
      </p:pic>
      <p:sp>
        <p:nvSpPr>
          <p:cNvPr id="12" name="テキスト ボックス 11">
            <a:extLst>
              <a:ext uri="{FF2B5EF4-FFF2-40B4-BE49-F238E27FC236}">
                <a16:creationId xmlns:a16="http://schemas.microsoft.com/office/drawing/2014/main" id="{1AF72E23-FACE-7F9B-02EC-F80B2A5077F5}"/>
              </a:ext>
            </a:extLst>
          </p:cNvPr>
          <p:cNvSpPr txBox="1"/>
          <p:nvPr/>
        </p:nvSpPr>
        <p:spPr>
          <a:xfrm>
            <a:off x="6471250" y="6236518"/>
            <a:ext cx="2691007" cy="276999"/>
          </a:xfrm>
          <a:prstGeom prst="rect">
            <a:avLst/>
          </a:prstGeom>
          <a:noFill/>
        </p:spPr>
        <p:txBody>
          <a:bodyPr wrap="square">
            <a:spAutoFit/>
          </a:bodyPr>
          <a:lstStyle/>
          <a:p>
            <a:r>
              <a:rPr lang="en-US" altLang="ja-JP" sz="1200" dirty="0">
                <a:latin typeface="Meiryo UI" panose="020B0604030504040204" pitchFamily="50" charset="-128"/>
                <a:ea typeface="Meiryo UI" panose="020B0604030504040204" pitchFamily="50" charset="-128"/>
              </a:rPr>
              <a:t>PHC</a:t>
            </a:r>
            <a:r>
              <a:rPr lang="ja-JP" altLang="en-US" sz="1200" dirty="0">
                <a:latin typeface="Meiryo UI" panose="020B0604030504040204" pitchFamily="50" charset="-128"/>
                <a:ea typeface="Meiryo UI" panose="020B0604030504040204" pitchFamily="50" charset="-128"/>
              </a:rPr>
              <a:t>：電子処方箋まるわかりガイド</a:t>
            </a:r>
            <a:endParaRPr lang="ja-JP" altLang="en-US" sz="1200" dirty="0"/>
          </a:p>
        </p:txBody>
      </p:sp>
      <p:sp>
        <p:nvSpPr>
          <p:cNvPr id="14" name="テキスト ボックス 13">
            <a:extLst>
              <a:ext uri="{FF2B5EF4-FFF2-40B4-BE49-F238E27FC236}">
                <a16:creationId xmlns:a16="http://schemas.microsoft.com/office/drawing/2014/main" id="{969D1383-025B-496C-FE75-06BCDDAB488B}"/>
              </a:ext>
            </a:extLst>
          </p:cNvPr>
          <p:cNvSpPr txBox="1"/>
          <p:nvPr/>
        </p:nvSpPr>
        <p:spPr>
          <a:xfrm>
            <a:off x="389848" y="729686"/>
            <a:ext cx="8542038" cy="369332"/>
          </a:xfrm>
          <a:prstGeom prst="rect">
            <a:avLst/>
          </a:prstGeom>
          <a:noFill/>
        </p:spPr>
        <p:txBody>
          <a:bodyPr wrap="square">
            <a:spAutoFit/>
          </a:bodyPr>
          <a:lstStyle/>
          <a:p>
            <a:pPr algn="ctr"/>
            <a:r>
              <a:rPr lang="ja-JP" altLang="en-US" dirty="0">
                <a:latin typeface="Meiryo UI" panose="020B0604030504040204" pitchFamily="50" charset="-128"/>
                <a:ea typeface="Meiryo UI" panose="020B0604030504040204" pitchFamily="50" charset="-128"/>
              </a:rPr>
              <a:t>＜医療機関から患者への伝達方法＞</a:t>
            </a:r>
            <a:endParaRPr lang="en-US" altLang="ja-JP"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50237FBB-1B4F-FE4C-FFCF-12FB0556018F}"/>
              </a:ext>
            </a:extLst>
          </p:cNvPr>
          <p:cNvSpPr txBox="1"/>
          <p:nvPr/>
        </p:nvSpPr>
        <p:spPr>
          <a:xfrm>
            <a:off x="7042794" y="3069839"/>
            <a:ext cx="1997820" cy="2446824"/>
          </a:xfrm>
          <a:prstGeom prst="rect">
            <a:avLst/>
          </a:prstGeom>
          <a:noFill/>
        </p:spPr>
        <p:txBody>
          <a:bodyPr wrap="square">
            <a:spAutoFit/>
          </a:bodyPr>
          <a:lstStyle/>
          <a:p>
            <a:r>
              <a:rPr lang="ja-JP" altLang="en-US" sz="1700" dirty="0">
                <a:latin typeface="Meiryo UI" panose="020B0604030504040204" pitchFamily="50" charset="-128"/>
                <a:ea typeface="Meiryo UI" panose="020B0604030504040204" pitchFamily="50" charset="-128"/>
              </a:rPr>
              <a:t>領収書に引換番号を印字するという従前の方針では紛失等により薬局窓口での混乱が想定されることから、紙の処方箋（又は処方内容を印字した紙）に引換 番号が印字される</a:t>
            </a:r>
          </a:p>
        </p:txBody>
      </p:sp>
      <p:sp>
        <p:nvSpPr>
          <p:cNvPr id="17" name="テキスト ボックス 16">
            <a:extLst>
              <a:ext uri="{FF2B5EF4-FFF2-40B4-BE49-F238E27FC236}">
                <a16:creationId xmlns:a16="http://schemas.microsoft.com/office/drawing/2014/main" id="{5C775DD4-4093-5F19-CB0C-5741D68DD536}"/>
              </a:ext>
            </a:extLst>
          </p:cNvPr>
          <p:cNvSpPr txBox="1"/>
          <p:nvPr/>
        </p:nvSpPr>
        <p:spPr>
          <a:xfrm>
            <a:off x="476768" y="2943127"/>
            <a:ext cx="2843832" cy="369332"/>
          </a:xfrm>
          <a:prstGeom prst="rect">
            <a:avLst/>
          </a:prstGeom>
          <a:noFill/>
        </p:spPr>
        <p:txBody>
          <a:bodyPr wrap="square">
            <a:spAutoFit/>
          </a:bodyPr>
          <a:lstStyle/>
          <a:p>
            <a:pPr algn="ctr"/>
            <a:r>
              <a:rPr lang="ja-JP" altLang="en-US" dirty="0">
                <a:latin typeface="Meiryo UI" panose="020B0604030504040204" pitchFamily="50" charset="-128"/>
                <a:ea typeface="Meiryo UI" panose="020B0604030504040204" pitchFamily="50" charset="-128"/>
              </a:rPr>
              <a:t>＜紙の処方箋＞</a:t>
            </a:r>
            <a:endParaRPr lang="en-US" altLang="ja-JP"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6F08B5A2-E27E-3A06-3F58-A733940C0302}"/>
              </a:ext>
            </a:extLst>
          </p:cNvPr>
          <p:cNvSpPr txBox="1"/>
          <p:nvPr/>
        </p:nvSpPr>
        <p:spPr>
          <a:xfrm>
            <a:off x="4082585" y="2931157"/>
            <a:ext cx="2843832" cy="369332"/>
          </a:xfrm>
          <a:prstGeom prst="rect">
            <a:avLst/>
          </a:prstGeom>
          <a:noFill/>
        </p:spPr>
        <p:txBody>
          <a:bodyPr wrap="square">
            <a:spAutoFit/>
          </a:bodyPr>
          <a:lstStyle/>
          <a:p>
            <a:pPr algn="ctr"/>
            <a:r>
              <a:rPr lang="ja-JP" altLang="en-US" dirty="0">
                <a:latin typeface="Meiryo UI" panose="020B0604030504040204" pitchFamily="50" charset="-128"/>
                <a:ea typeface="Meiryo UI" panose="020B0604030504040204" pitchFamily="50" charset="-128"/>
              </a:rPr>
              <a:t>＜処方内容（控え）＞</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33864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が含まれている画像&#10;&#10;自動的に生成された説明">
            <a:extLst>
              <a:ext uri="{FF2B5EF4-FFF2-40B4-BE49-F238E27FC236}">
                <a16:creationId xmlns:a16="http://schemas.microsoft.com/office/drawing/2014/main" id="{58C48502-E37E-6989-C3B9-D7FC9D6C5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31" y="764704"/>
            <a:ext cx="8594138" cy="5744176"/>
          </a:xfrm>
          <a:prstGeom prst="rect">
            <a:avLst/>
          </a:prstGeom>
        </p:spPr>
      </p:pic>
      <p:sp>
        <p:nvSpPr>
          <p:cNvPr id="7" name="テキスト ボックス 6">
            <a:extLst>
              <a:ext uri="{FF2B5EF4-FFF2-40B4-BE49-F238E27FC236}">
                <a16:creationId xmlns:a16="http://schemas.microsoft.com/office/drawing/2014/main" id="{AFCCFD91-569C-1CF5-5646-14CC3325B489}"/>
              </a:ext>
            </a:extLst>
          </p:cNvPr>
          <p:cNvSpPr txBox="1"/>
          <p:nvPr/>
        </p:nvSpPr>
        <p:spPr>
          <a:xfrm>
            <a:off x="899592" y="148570"/>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４．補助金の申請</a:t>
            </a:r>
            <a:endParaRPr kumimoji="1" lang="ja-JP" altLang="en-US" sz="24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69E1593E-5628-2C8D-85C9-F5856452431E}"/>
              </a:ext>
            </a:extLst>
          </p:cNvPr>
          <p:cNvSpPr/>
          <p:nvPr/>
        </p:nvSpPr>
        <p:spPr>
          <a:xfrm>
            <a:off x="864073" y="620688"/>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2" descr="C:\Users\personal\Documents\事業開発部\新会社\ロゴ\rogo_2\rogo_A_en.jpg">
            <a:extLst>
              <a:ext uri="{FF2B5EF4-FFF2-40B4-BE49-F238E27FC236}">
                <a16:creationId xmlns:a16="http://schemas.microsoft.com/office/drawing/2014/main" id="{49424C0D-0F1B-FEC3-ADF5-C83888B191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AB64921B-18CA-C516-68C2-A4843DE76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a:extLst>
              <a:ext uri="{FF2B5EF4-FFF2-40B4-BE49-F238E27FC236}">
                <a16:creationId xmlns:a16="http://schemas.microsoft.com/office/drawing/2014/main" id="{7051B4CE-24FC-C676-F9B1-B11A35F84F9F}"/>
              </a:ext>
            </a:extLst>
          </p:cNvPr>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12" name="スライド番号プレースホルダー 3">
            <a:extLst>
              <a:ext uri="{FF2B5EF4-FFF2-40B4-BE49-F238E27FC236}">
                <a16:creationId xmlns:a16="http://schemas.microsoft.com/office/drawing/2014/main" id="{B4444C0E-6ADA-2A73-2068-C2AEA6DE41B8}"/>
              </a:ext>
            </a:extLst>
          </p:cNvPr>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14</a:t>
            </a:fld>
            <a:endParaRPr lang="en-US" altLang="ja-JP" b="1" dirty="0">
              <a:solidFill>
                <a:schemeClr val="bg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8832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27" name="スライド番号プレースホルダー 3"/>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15</a:t>
            </a:fld>
            <a:endParaRPr lang="en-US" altLang="ja-JP" b="1" dirty="0">
              <a:solidFill>
                <a:schemeClr val="bg1"/>
              </a:solidFill>
              <a:latin typeface="HG丸ｺﾞｼｯｸM-PRO" pitchFamily="50" charset="-128"/>
              <a:ea typeface="HG丸ｺﾞｼｯｸM-PRO" pitchFamily="50" charset="-128"/>
            </a:endParaRPr>
          </a:p>
        </p:txBody>
      </p:sp>
      <p:sp>
        <p:nvSpPr>
          <p:cNvPr id="18" name="テキスト ボックス 17">
            <a:extLst>
              <a:ext uri="{FF2B5EF4-FFF2-40B4-BE49-F238E27FC236}">
                <a16:creationId xmlns:a16="http://schemas.microsoft.com/office/drawing/2014/main" id="{A15B6474-E80D-46BC-AEA6-52A4E3EE9589}"/>
              </a:ext>
            </a:extLst>
          </p:cNvPr>
          <p:cNvSpPr txBox="1"/>
          <p:nvPr/>
        </p:nvSpPr>
        <p:spPr>
          <a:xfrm>
            <a:off x="899592" y="148570"/>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電子処方箋</a:t>
            </a:r>
            <a:r>
              <a:rPr lang="en-US" altLang="ja-JP" sz="2400" dirty="0">
                <a:latin typeface="Meiryo UI" panose="020B0604030504040204" pitchFamily="50" charset="-128"/>
                <a:ea typeface="Meiryo UI" panose="020B0604030504040204" pitchFamily="50" charset="-128"/>
              </a:rPr>
              <a:t>Q&amp;A</a:t>
            </a:r>
            <a:r>
              <a:rPr lang="ja-JP" altLang="en-US" sz="2400" dirty="0">
                <a:latin typeface="Meiryo UI" panose="020B0604030504040204" pitchFamily="50" charset="-128"/>
                <a:ea typeface="Meiryo UI" panose="020B0604030504040204" pitchFamily="50" charset="-128"/>
              </a:rPr>
              <a:t>（医療機関向けポータルサイト）</a:t>
            </a:r>
            <a:endParaRPr kumimoji="1" lang="ja-JP" altLang="en-US" sz="2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9275EAE2-96FF-4EE4-8EF9-5E980E9C5509}"/>
              </a:ext>
            </a:extLst>
          </p:cNvPr>
          <p:cNvSpPr/>
          <p:nvPr/>
        </p:nvSpPr>
        <p:spPr>
          <a:xfrm>
            <a:off x="864073" y="620688"/>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descr="C:\Users\personal\Documents\事業開発部\新会社\ロゴ\rogo_2\rogo_A_en.jpg">
            <a:extLst>
              <a:ext uri="{FF2B5EF4-FFF2-40B4-BE49-F238E27FC236}">
                <a16:creationId xmlns:a16="http://schemas.microsoft.com/office/drawing/2014/main" id="{020FDD7F-7CF4-4666-856C-D7823A3A67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359308F0-9CDC-8D33-597A-3EE9D1E4B6FE}"/>
              </a:ext>
            </a:extLst>
          </p:cNvPr>
          <p:cNvSpPr txBox="1"/>
          <p:nvPr/>
        </p:nvSpPr>
        <p:spPr>
          <a:xfrm>
            <a:off x="371178" y="1115963"/>
            <a:ext cx="8601546" cy="1138773"/>
          </a:xfrm>
          <a:prstGeom prst="rect">
            <a:avLst/>
          </a:prstGeom>
          <a:noFill/>
        </p:spPr>
        <p:txBody>
          <a:bodyPr wrap="square">
            <a:spAutoFit/>
          </a:bodyPr>
          <a:lstStyle/>
          <a:p>
            <a:r>
              <a:rPr lang="en-US" altLang="ja-JP" sz="1700" dirty="0">
                <a:solidFill>
                  <a:srgbClr val="FF0000"/>
                </a:solidFill>
                <a:latin typeface="Meiryo UI" panose="020B0604030504040204" pitchFamily="50" charset="-128"/>
                <a:ea typeface="Meiryo UI" panose="020B0604030504040204" pitchFamily="50" charset="-128"/>
              </a:rPr>
              <a:t>Q1. </a:t>
            </a:r>
            <a:r>
              <a:rPr lang="ja-JP" altLang="en-US" sz="1700" dirty="0">
                <a:solidFill>
                  <a:srgbClr val="FF0000"/>
                </a:solidFill>
                <a:latin typeface="Meiryo UI" panose="020B0604030504040204" pitchFamily="50" charset="-128"/>
                <a:ea typeface="Meiryo UI" panose="020B0604030504040204" pitchFamily="50" charset="-128"/>
              </a:rPr>
              <a:t>電子処方箋管理サービスで取り扱う対象の処方箋を教えてください。</a:t>
            </a:r>
          </a:p>
          <a:p>
            <a:r>
              <a:rPr lang="en-US" altLang="ja-JP" sz="1700" dirty="0">
                <a:latin typeface="Meiryo UI" panose="020B0604030504040204" pitchFamily="50" charset="-128"/>
                <a:ea typeface="Meiryo UI" panose="020B0604030504040204" pitchFamily="50" charset="-128"/>
              </a:rPr>
              <a:t>A1. </a:t>
            </a:r>
            <a:r>
              <a:rPr lang="ja-JP" altLang="en-US" sz="1700" dirty="0">
                <a:latin typeface="Meiryo UI" panose="020B0604030504040204" pitchFamily="50" charset="-128"/>
                <a:ea typeface="Meiryo UI" panose="020B0604030504040204" pitchFamily="50" charset="-128"/>
              </a:rPr>
              <a:t>院外処方箋を対象としています。</a:t>
            </a: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令和</a:t>
            </a:r>
            <a:r>
              <a:rPr lang="en-US" altLang="ja-JP" sz="1700" dirty="0">
                <a:latin typeface="Meiryo UI" panose="020B0604030504040204" pitchFamily="50" charset="-128"/>
                <a:ea typeface="Meiryo UI" panose="020B0604030504040204" pitchFamily="50" charset="-128"/>
              </a:rPr>
              <a:t>5</a:t>
            </a:r>
            <a:r>
              <a:rPr lang="ja-JP" altLang="en-US" sz="1700" dirty="0">
                <a:latin typeface="Meiryo UI" panose="020B0604030504040204" pitchFamily="50" charset="-128"/>
                <a:ea typeface="Meiryo UI" panose="020B0604030504040204" pitchFamily="50" charset="-128"/>
              </a:rPr>
              <a:t>年</a:t>
            </a:r>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月時点では、院内処方、退院時処方、また、令和</a:t>
            </a:r>
            <a:r>
              <a:rPr lang="en-US" altLang="ja-JP" sz="1700" dirty="0">
                <a:latin typeface="Meiryo UI" panose="020B0604030504040204" pitchFamily="50" charset="-128"/>
                <a:ea typeface="Meiryo UI" panose="020B0604030504040204" pitchFamily="50" charset="-128"/>
              </a:rPr>
              <a:t>4</a:t>
            </a:r>
            <a:r>
              <a:rPr lang="ja-JP" altLang="en-US" sz="1700" dirty="0">
                <a:latin typeface="Meiryo UI" panose="020B0604030504040204" pitchFamily="50" charset="-128"/>
                <a:ea typeface="Meiryo UI" panose="020B0604030504040204" pitchFamily="50" charset="-128"/>
              </a:rPr>
              <a:t>年度診療報酬改定で導入が決定したリフィル処方箋等は対象外ですが、将来的に対応するか検討中です。</a:t>
            </a:r>
            <a:endParaRPr lang="en-US" altLang="ja-JP" sz="17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BAA1412-760D-1422-AA8A-848D7E6110C5}"/>
              </a:ext>
            </a:extLst>
          </p:cNvPr>
          <p:cNvSpPr txBox="1"/>
          <p:nvPr/>
        </p:nvSpPr>
        <p:spPr>
          <a:xfrm>
            <a:off x="395536" y="4437112"/>
            <a:ext cx="8496943" cy="1923604"/>
          </a:xfrm>
          <a:prstGeom prst="rect">
            <a:avLst/>
          </a:prstGeom>
          <a:noFill/>
        </p:spPr>
        <p:txBody>
          <a:bodyPr wrap="square">
            <a:spAutoFit/>
          </a:bodyPr>
          <a:lstStyle/>
          <a:p>
            <a:r>
              <a:rPr lang="en-US" altLang="ja-JP" sz="1700" i="0" dirty="0">
                <a:solidFill>
                  <a:srgbClr val="FF0000"/>
                </a:solidFill>
                <a:effectLst/>
                <a:latin typeface="Meiryo UI" panose="020B0604030504040204" pitchFamily="50" charset="-128"/>
                <a:ea typeface="Meiryo UI" panose="020B0604030504040204" pitchFamily="50" charset="-128"/>
              </a:rPr>
              <a:t>Q1. </a:t>
            </a:r>
            <a:r>
              <a:rPr lang="ja-JP" altLang="en-US" sz="1700" i="0" dirty="0">
                <a:solidFill>
                  <a:srgbClr val="FF0000"/>
                </a:solidFill>
                <a:effectLst/>
                <a:latin typeface="Meiryo UI" panose="020B0604030504040204" pitchFamily="50" charset="-128"/>
                <a:ea typeface="Meiryo UI" panose="020B0604030504040204" pitchFamily="50" charset="-128"/>
              </a:rPr>
              <a:t>電子処方箋管理サービスの対象となる患者について教えてください。</a:t>
            </a:r>
            <a:br>
              <a:rPr lang="ja-JP" altLang="en-US" sz="1700" dirty="0">
                <a:latin typeface="Meiryo UI" panose="020B0604030504040204" pitchFamily="50" charset="-128"/>
                <a:ea typeface="Meiryo UI" panose="020B0604030504040204" pitchFamily="50" charset="-128"/>
              </a:rPr>
            </a:br>
            <a:r>
              <a:rPr lang="en-US" altLang="ja-JP" sz="1700" i="0" dirty="0">
                <a:solidFill>
                  <a:srgbClr val="333333"/>
                </a:solidFill>
                <a:effectLst/>
                <a:latin typeface="Meiryo UI" panose="020B0604030504040204" pitchFamily="50" charset="-128"/>
                <a:ea typeface="Meiryo UI" panose="020B0604030504040204" pitchFamily="50" charset="-128"/>
              </a:rPr>
              <a:t>A1. </a:t>
            </a:r>
            <a:r>
              <a:rPr lang="ja-JP" altLang="en-US" sz="1700" i="0" dirty="0">
                <a:solidFill>
                  <a:srgbClr val="333333"/>
                </a:solidFill>
                <a:effectLst/>
                <a:latin typeface="Meiryo UI" panose="020B0604030504040204" pitchFamily="50" charset="-128"/>
                <a:ea typeface="Meiryo UI" panose="020B0604030504040204" pitchFamily="50" charset="-128"/>
              </a:rPr>
              <a:t>オンライン資格確認等システムの対象とする医療保険者等（</a:t>
            </a:r>
            <a:r>
              <a:rPr lang="en-US" altLang="ja-JP" sz="1700" i="0" dirty="0">
                <a:solidFill>
                  <a:srgbClr val="333333"/>
                </a:solidFill>
                <a:effectLst/>
                <a:latin typeface="Meiryo UI" panose="020B0604030504040204" pitchFamily="50" charset="-128"/>
                <a:ea typeface="Meiryo UI" panose="020B0604030504040204" pitchFamily="50" charset="-128"/>
              </a:rPr>
              <a:t>※</a:t>
            </a:r>
            <a:r>
              <a:rPr lang="ja-JP" altLang="en-US" sz="1700" i="0" dirty="0">
                <a:solidFill>
                  <a:srgbClr val="333333"/>
                </a:solidFill>
                <a:effectLst/>
                <a:latin typeface="Meiryo UI" panose="020B0604030504040204" pitchFamily="50" charset="-128"/>
                <a:ea typeface="Meiryo UI" panose="020B0604030504040204" pitchFamily="50" charset="-128"/>
              </a:rPr>
              <a:t>）に加入しており、かつ、利用者証明用電子証明書が格納されているマイナンバーカード、又は健康保険証を持つ患者が対象です。</a:t>
            </a:r>
            <a:br>
              <a:rPr lang="ja-JP" altLang="en-US" sz="1700" dirty="0">
                <a:latin typeface="Meiryo UI" panose="020B0604030504040204" pitchFamily="50" charset="-128"/>
                <a:ea typeface="Meiryo UI" panose="020B0604030504040204" pitchFamily="50" charset="-128"/>
              </a:rPr>
            </a:br>
            <a:r>
              <a:rPr lang="en-US" altLang="ja-JP" sz="1700" i="0" dirty="0">
                <a:solidFill>
                  <a:srgbClr val="333333"/>
                </a:solidFill>
                <a:effectLst/>
                <a:latin typeface="Meiryo UI" panose="020B0604030504040204" pitchFamily="50" charset="-128"/>
                <a:ea typeface="Meiryo UI" panose="020B0604030504040204" pitchFamily="50" charset="-128"/>
              </a:rPr>
              <a:t>※</a:t>
            </a:r>
            <a:r>
              <a:rPr lang="ja-JP" altLang="en-US" sz="1700" i="0" dirty="0">
                <a:solidFill>
                  <a:srgbClr val="333333"/>
                </a:solidFill>
                <a:effectLst/>
                <a:latin typeface="Meiryo UI" panose="020B0604030504040204" pitchFamily="50" charset="-128"/>
                <a:ea typeface="Meiryo UI" panose="020B0604030504040204" pitchFamily="50" charset="-128"/>
              </a:rPr>
              <a:t>全国健康保険協会、健康保険組合、国民健康保険組合、後期高齢者医療広域連合、国家公務員共済組合、地方公務員共済組合、日本私立学校振興・共済事業団、市町村国民健康保険</a:t>
            </a:r>
            <a:endParaRPr lang="ja-JP" altLang="en-US" sz="17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462EEB2-7563-283B-4C10-098FCCBC7F03}"/>
              </a:ext>
            </a:extLst>
          </p:cNvPr>
          <p:cNvSpPr txBox="1"/>
          <p:nvPr/>
        </p:nvSpPr>
        <p:spPr>
          <a:xfrm>
            <a:off x="365844" y="764704"/>
            <a:ext cx="8601545" cy="369332"/>
          </a:xfrm>
          <a:prstGeom prst="rect">
            <a:avLst/>
          </a:prstGeom>
          <a:solidFill>
            <a:schemeClr val="accent3">
              <a:lumMod val="75000"/>
            </a:schemeClr>
          </a:solidFill>
        </p:spPr>
        <p:txBody>
          <a:bodyPr wrap="square">
            <a:spAutoFit/>
          </a:bodyPr>
          <a:lstStyle/>
          <a:p>
            <a:r>
              <a:rPr lang="ja-JP" altLang="en-US" sz="1800" b="1" dirty="0">
                <a:solidFill>
                  <a:schemeClr val="bg1"/>
                </a:solidFill>
                <a:latin typeface="Meiryo UI" panose="020B0604030504040204" pitchFamily="50" charset="-128"/>
                <a:ea typeface="Meiryo UI" panose="020B0604030504040204" pitchFamily="50" charset="-128"/>
              </a:rPr>
              <a:t>対象処方箋</a:t>
            </a:r>
            <a:endParaRPr lang="ja-JP" altLang="en-US" b="1" dirty="0">
              <a:solidFill>
                <a:schemeClr val="bg1"/>
              </a:solidFill>
            </a:endParaRPr>
          </a:p>
        </p:txBody>
      </p:sp>
      <p:sp>
        <p:nvSpPr>
          <p:cNvPr id="6" name="テキスト ボックス 5">
            <a:extLst>
              <a:ext uri="{FF2B5EF4-FFF2-40B4-BE49-F238E27FC236}">
                <a16:creationId xmlns:a16="http://schemas.microsoft.com/office/drawing/2014/main" id="{8F0E7C70-BDC3-4CD1-B0E5-9F7EB84FF5C5}"/>
              </a:ext>
            </a:extLst>
          </p:cNvPr>
          <p:cNvSpPr txBox="1"/>
          <p:nvPr/>
        </p:nvSpPr>
        <p:spPr>
          <a:xfrm>
            <a:off x="362943" y="3995772"/>
            <a:ext cx="8601545" cy="369332"/>
          </a:xfrm>
          <a:prstGeom prst="rect">
            <a:avLst/>
          </a:prstGeom>
          <a:solidFill>
            <a:schemeClr val="accent3">
              <a:lumMod val="75000"/>
            </a:schemeClr>
          </a:solidFill>
        </p:spPr>
        <p:txBody>
          <a:bodyPr wrap="square">
            <a:spAutoFit/>
          </a:bodyPr>
          <a:lstStyle/>
          <a:p>
            <a:r>
              <a:rPr lang="ja-JP" altLang="en-US" sz="1800" b="1" dirty="0">
                <a:solidFill>
                  <a:schemeClr val="bg1"/>
                </a:solidFill>
                <a:latin typeface="Meiryo UI" panose="020B0604030504040204" pitchFamily="50" charset="-128"/>
                <a:ea typeface="Meiryo UI" panose="020B0604030504040204" pitchFamily="50" charset="-128"/>
              </a:rPr>
              <a:t>対象患者</a:t>
            </a:r>
            <a:endParaRPr lang="ja-JP" altLang="en-US" b="1" dirty="0">
              <a:solidFill>
                <a:schemeClr val="bg1"/>
              </a:solidFill>
            </a:endParaRPr>
          </a:p>
        </p:txBody>
      </p:sp>
      <p:sp>
        <p:nvSpPr>
          <p:cNvPr id="8" name="テキスト ボックス 7">
            <a:extLst>
              <a:ext uri="{FF2B5EF4-FFF2-40B4-BE49-F238E27FC236}">
                <a16:creationId xmlns:a16="http://schemas.microsoft.com/office/drawing/2014/main" id="{F222EE40-9B29-94D4-183B-2B7C734449D8}"/>
              </a:ext>
            </a:extLst>
          </p:cNvPr>
          <p:cNvSpPr txBox="1"/>
          <p:nvPr/>
        </p:nvSpPr>
        <p:spPr>
          <a:xfrm>
            <a:off x="371178" y="2200796"/>
            <a:ext cx="8593310" cy="615553"/>
          </a:xfrm>
          <a:prstGeom prst="rect">
            <a:avLst/>
          </a:prstGeom>
          <a:noFill/>
        </p:spPr>
        <p:txBody>
          <a:bodyPr wrap="square">
            <a:spAutoFit/>
          </a:bodyPr>
          <a:lstStyle/>
          <a:p>
            <a:r>
              <a:rPr lang="en-US" altLang="ja-JP" sz="1700" dirty="0">
                <a:solidFill>
                  <a:srgbClr val="FF0000"/>
                </a:solidFill>
                <a:latin typeface="Meiryo UI" panose="020B0604030504040204" pitchFamily="50" charset="-128"/>
                <a:ea typeface="Meiryo UI" panose="020B0604030504040204" pitchFamily="50" charset="-128"/>
              </a:rPr>
              <a:t>Q2. </a:t>
            </a:r>
            <a:r>
              <a:rPr lang="ja-JP" altLang="en-US" sz="1700" dirty="0">
                <a:solidFill>
                  <a:srgbClr val="FF0000"/>
                </a:solidFill>
                <a:latin typeface="Meiryo UI" panose="020B0604030504040204" pitchFamily="50" charset="-128"/>
                <a:ea typeface="Meiryo UI" panose="020B0604030504040204" pitchFamily="50" charset="-128"/>
              </a:rPr>
              <a:t>麻薬処方箋も電子処方箋管理サービスの対象ですか。</a:t>
            </a:r>
          </a:p>
          <a:p>
            <a:r>
              <a:rPr lang="en-US" altLang="ja-JP" sz="1700" dirty="0">
                <a:latin typeface="Meiryo UI" panose="020B0604030504040204" pitchFamily="50" charset="-128"/>
                <a:ea typeface="Meiryo UI" panose="020B0604030504040204" pitchFamily="50" charset="-128"/>
              </a:rPr>
              <a:t>A2. </a:t>
            </a:r>
            <a:r>
              <a:rPr lang="ja-JP" altLang="en-US" sz="1700" dirty="0">
                <a:latin typeface="Meiryo UI" panose="020B0604030504040204" pitchFamily="50" charset="-128"/>
                <a:ea typeface="Meiryo UI" panose="020B0604030504040204" pitchFamily="50" charset="-128"/>
              </a:rPr>
              <a:t>麻薬処方箋も電子処方箋管理サービスの対象となります。</a:t>
            </a:r>
            <a:endParaRPr lang="en-US" altLang="ja-JP" sz="17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D4E33034-95B4-A4CA-6537-C9A699F901D9}"/>
              </a:ext>
            </a:extLst>
          </p:cNvPr>
          <p:cNvSpPr txBox="1"/>
          <p:nvPr/>
        </p:nvSpPr>
        <p:spPr>
          <a:xfrm>
            <a:off x="362942" y="2780928"/>
            <a:ext cx="8609782" cy="1138773"/>
          </a:xfrm>
          <a:prstGeom prst="rect">
            <a:avLst/>
          </a:prstGeom>
          <a:noFill/>
        </p:spPr>
        <p:txBody>
          <a:bodyPr wrap="square">
            <a:spAutoFit/>
          </a:bodyPr>
          <a:lstStyle/>
          <a:p>
            <a:r>
              <a:rPr lang="en-US" altLang="ja-JP" sz="1700" dirty="0">
                <a:solidFill>
                  <a:srgbClr val="FF0000"/>
                </a:solidFill>
                <a:latin typeface="Meiryo UI" panose="020B0604030504040204" pitchFamily="50" charset="-128"/>
                <a:ea typeface="Meiryo UI" panose="020B0604030504040204" pitchFamily="50" charset="-128"/>
              </a:rPr>
              <a:t>Q3. </a:t>
            </a:r>
            <a:r>
              <a:rPr lang="ja-JP" altLang="en-US" sz="1700" dirty="0">
                <a:solidFill>
                  <a:srgbClr val="FF0000"/>
                </a:solidFill>
                <a:latin typeface="Meiryo UI" panose="020B0604030504040204" pitchFamily="50" charset="-128"/>
                <a:ea typeface="Meiryo UI" panose="020B0604030504040204" pitchFamily="50" charset="-128"/>
              </a:rPr>
              <a:t>院内処方のみを行う医療機関の場合、電子処方箋への対応は不要ですか。</a:t>
            </a:r>
          </a:p>
          <a:p>
            <a:r>
              <a:rPr lang="en-US" altLang="ja-JP" sz="1700" dirty="0">
                <a:latin typeface="Meiryo UI" panose="020B0604030504040204" pitchFamily="50" charset="-128"/>
                <a:ea typeface="Meiryo UI" panose="020B0604030504040204" pitchFamily="50" charset="-128"/>
              </a:rPr>
              <a:t>A3. </a:t>
            </a:r>
            <a:r>
              <a:rPr lang="ja-JP" altLang="en-US" sz="1700" dirty="0">
                <a:latin typeface="Meiryo UI" panose="020B0604030504040204" pitchFamily="50" charset="-128"/>
                <a:ea typeface="Meiryo UI" panose="020B0604030504040204" pitchFamily="50" charset="-128"/>
              </a:rPr>
              <a:t>院内処方のみを行う場合でも、複数の医療機関・薬局を跨いだ過去の薬剤の情報を参照し、診察・処方に活用できます。また、電子処方箋管理サービスに処方箋を登録することはできませんが、他医療機関・薬局の処方・調剤情報を対象に重複投薬等チェックが実施できるので、導入願います。</a:t>
            </a:r>
          </a:p>
        </p:txBody>
      </p:sp>
    </p:spTree>
    <p:extLst>
      <p:ext uri="{BB962C8B-B14F-4D97-AF65-F5344CB8AC3E}">
        <p14:creationId xmlns:p14="http://schemas.microsoft.com/office/powerpoint/2010/main" val="1161982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27" name="スライド番号プレースホルダー 3"/>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16</a:t>
            </a:fld>
            <a:endParaRPr lang="en-US" altLang="ja-JP" b="1" dirty="0">
              <a:solidFill>
                <a:schemeClr val="bg1"/>
              </a:solidFill>
              <a:latin typeface="HG丸ｺﾞｼｯｸM-PRO" pitchFamily="50" charset="-128"/>
              <a:ea typeface="HG丸ｺﾞｼｯｸM-PRO" pitchFamily="50" charset="-128"/>
            </a:endParaRPr>
          </a:p>
        </p:txBody>
      </p:sp>
      <p:sp>
        <p:nvSpPr>
          <p:cNvPr id="20" name="正方形/長方形 19">
            <a:extLst>
              <a:ext uri="{FF2B5EF4-FFF2-40B4-BE49-F238E27FC236}">
                <a16:creationId xmlns:a16="http://schemas.microsoft.com/office/drawing/2014/main" id="{9275EAE2-96FF-4EE4-8EF9-5E980E9C5509}"/>
              </a:ext>
            </a:extLst>
          </p:cNvPr>
          <p:cNvSpPr/>
          <p:nvPr/>
        </p:nvSpPr>
        <p:spPr>
          <a:xfrm>
            <a:off x="864073" y="620688"/>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descr="C:\Users\personal\Documents\事業開発部\新会社\ロゴ\rogo_2\rogo_A_en.jpg">
            <a:extLst>
              <a:ext uri="{FF2B5EF4-FFF2-40B4-BE49-F238E27FC236}">
                <a16:creationId xmlns:a16="http://schemas.microsoft.com/office/drawing/2014/main" id="{020FDD7F-7CF4-4666-856C-D7823A3A67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72866507-95E2-8E29-1738-104A12555120}"/>
              </a:ext>
            </a:extLst>
          </p:cNvPr>
          <p:cNvSpPr txBox="1"/>
          <p:nvPr/>
        </p:nvSpPr>
        <p:spPr>
          <a:xfrm>
            <a:off x="395536" y="1152614"/>
            <a:ext cx="8496944" cy="615553"/>
          </a:xfrm>
          <a:prstGeom prst="rect">
            <a:avLst/>
          </a:prstGeom>
          <a:noFill/>
        </p:spPr>
        <p:txBody>
          <a:bodyPr wrap="square">
            <a:spAutoFit/>
          </a:bodyPr>
          <a:lstStyle/>
          <a:p>
            <a:r>
              <a:rPr lang="en-US" altLang="ja-JP" sz="1700" dirty="0">
                <a:solidFill>
                  <a:srgbClr val="FF0000"/>
                </a:solidFill>
                <a:latin typeface="Meiryo UI" panose="020B0604030504040204" pitchFamily="50" charset="-128"/>
                <a:ea typeface="Meiryo UI" panose="020B0604030504040204" pitchFamily="50" charset="-128"/>
              </a:rPr>
              <a:t>Q1. </a:t>
            </a:r>
            <a:r>
              <a:rPr lang="ja-JP" altLang="en-US" sz="1700" dirty="0">
                <a:solidFill>
                  <a:srgbClr val="FF0000"/>
                </a:solidFill>
                <a:latin typeface="Meiryo UI" panose="020B0604030504040204" pitchFamily="50" charset="-128"/>
                <a:ea typeface="Meiryo UI" panose="020B0604030504040204" pitchFamily="50" charset="-128"/>
              </a:rPr>
              <a:t>電子処方箋管理サービスで取り扱う対象の医薬品を教えてください。</a:t>
            </a:r>
          </a:p>
          <a:p>
            <a:r>
              <a:rPr lang="en-US" altLang="ja-JP" sz="1700" dirty="0">
                <a:latin typeface="Meiryo UI" panose="020B0604030504040204" pitchFamily="50" charset="-128"/>
                <a:ea typeface="Meiryo UI" panose="020B0604030504040204" pitchFamily="50" charset="-128"/>
              </a:rPr>
              <a:t>A1. </a:t>
            </a:r>
            <a:r>
              <a:rPr lang="ja-JP" altLang="en-US" sz="1700" dirty="0">
                <a:latin typeface="Meiryo UI" panose="020B0604030504040204" pitchFamily="50" charset="-128"/>
                <a:ea typeface="Meiryo UI" panose="020B0604030504040204" pitchFamily="50" charset="-128"/>
              </a:rPr>
              <a:t>保険収載されている医薬品を取り扱います。</a:t>
            </a:r>
            <a:endParaRPr lang="en-US" altLang="ja-JP" sz="17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B2132A76-BD02-F5A5-293F-52AA1F10C0AC}"/>
              </a:ext>
            </a:extLst>
          </p:cNvPr>
          <p:cNvSpPr txBox="1"/>
          <p:nvPr/>
        </p:nvSpPr>
        <p:spPr>
          <a:xfrm>
            <a:off x="362942" y="4109591"/>
            <a:ext cx="8529538" cy="615553"/>
          </a:xfrm>
          <a:prstGeom prst="rect">
            <a:avLst/>
          </a:prstGeom>
          <a:noFill/>
        </p:spPr>
        <p:txBody>
          <a:bodyPr wrap="square">
            <a:spAutoFit/>
          </a:bodyPr>
          <a:lstStyle/>
          <a:p>
            <a:r>
              <a:rPr lang="en-US" altLang="ja-JP" sz="1700" dirty="0">
                <a:solidFill>
                  <a:srgbClr val="FF0000"/>
                </a:solidFill>
                <a:latin typeface="Meiryo UI" panose="020B0604030504040204" pitchFamily="50" charset="-128"/>
                <a:ea typeface="Meiryo UI" panose="020B0604030504040204" pitchFamily="50" charset="-128"/>
              </a:rPr>
              <a:t>Q1. </a:t>
            </a:r>
            <a:r>
              <a:rPr lang="ja-JP" altLang="en-US" sz="1700" dirty="0">
                <a:solidFill>
                  <a:srgbClr val="FF0000"/>
                </a:solidFill>
                <a:latin typeface="Meiryo UI" panose="020B0604030504040204" pitchFamily="50" charset="-128"/>
                <a:ea typeface="Meiryo UI" panose="020B0604030504040204" pitchFamily="50" charset="-128"/>
              </a:rPr>
              <a:t>マイナンバーカードがないと電子処方箋は選択できないのですか。</a:t>
            </a:r>
          </a:p>
          <a:p>
            <a:r>
              <a:rPr lang="en-US" altLang="ja-JP" sz="1700" dirty="0">
                <a:latin typeface="Meiryo UI" panose="020B0604030504040204" pitchFamily="50" charset="-128"/>
                <a:ea typeface="Meiryo UI" panose="020B0604030504040204" pitchFamily="50" charset="-128"/>
              </a:rPr>
              <a:t>A1. </a:t>
            </a:r>
            <a:r>
              <a:rPr lang="ja-JP" altLang="en-US" sz="1700" dirty="0">
                <a:latin typeface="Meiryo UI" panose="020B0604030504040204" pitchFamily="50" charset="-128"/>
                <a:ea typeface="Meiryo UI" panose="020B0604030504040204" pitchFamily="50" charset="-128"/>
              </a:rPr>
              <a:t>マイナンバーカード、健康保険証のいずれの場合でも電子処方箋を選択できます。</a:t>
            </a:r>
            <a:endParaRPr lang="en-US" altLang="ja-JP" sz="17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A8FB0C89-5A6F-F57F-C5D3-1FC5A46D7AE9}"/>
              </a:ext>
            </a:extLst>
          </p:cNvPr>
          <p:cNvSpPr txBox="1"/>
          <p:nvPr/>
        </p:nvSpPr>
        <p:spPr>
          <a:xfrm>
            <a:off x="362943" y="764704"/>
            <a:ext cx="8601545" cy="369332"/>
          </a:xfrm>
          <a:prstGeom prst="rect">
            <a:avLst/>
          </a:prstGeom>
          <a:solidFill>
            <a:schemeClr val="accent3">
              <a:lumMod val="75000"/>
            </a:schemeClr>
          </a:solidFill>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対象医薬品</a:t>
            </a:r>
            <a:endParaRPr lang="ja-JP" altLang="en-US" b="1" dirty="0">
              <a:solidFill>
                <a:schemeClr val="bg1"/>
              </a:solidFill>
            </a:endParaRPr>
          </a:p>
        </p:txBody>
      </p:sp>
      <p:sp>
        <p:nvSpPr>
          <p:cNvPr id="5" name="テキスト ボックス 4">
            <a:extLst>
              <a:ext uri="{FF2B5EF4-FFF2-40B4-BE49-F238E27FC236}">
                <a16:creationId xmlns:a16="http://schemas.microsoft.com/office/drawing/2014/main" id="{E31B67A1-F79B-42DD-115E-069519353A8B}"/>
              </a:ext>
            </a:extLst>
          </p:cNvPr>
          <p:cNvSpPr txBox="1"/>
          <p:nvPr/>
        </p:nvSpPr>
        <p:spPr>
          <a:xfrm>
            <a:off x="362942" y="1731879"/>
            <a:ext cx="8529537" cy="1923604"/>
          </a:xfrm>
          <a:prstGeom prst="rect">
            <a:avLst/>
          </a:prstGeom>
          <a:noFill/>
        </p:spPr>
        <p:txBody>
          <a:bodyPr wrap="square">
            <a:spAutoFit/>
          </a:bodyPr>
          <a:lstStyle/>
          <a:p>
            <a:r>
              <a:rPr lang="en-US" altLang="ja-JP" sz="1700" dirty="0">
                <a:solidFill>
                  <a:srgbClr val="FF0000"/>
                </a:solidFill>
                <a:latin typeface="Meiryo UI" panose="020B0604030504040204" pitchFamily="50" charset="-128"/>
                <a:ea typeface="Meiryo UI" panose="020B0604030504040204" pitchFamily="50" charset="-128"/>
              </a:rPr>
              <a:t>Q2. </a:t>
            </a:r>
            <a:r>
              <a:rPr lang="ja-JP" altLang="en-US" sz="1700" dirty="0">
                <a:solidFill>
                  <a:srgbClr val="FF0000"/>
                </a:solidFill>
                <a:latin typeface="Meiryo UI" panose="020B0604030504040204" pitchFamily="50" charset="-128"/>
                <a:ea typeface="Meiryo UI" panose="020B0604030504040204" pitchFamily="50" charset="-128"/>
              </a:rPr>
              <a:t>電子処方箋管理サービスで使用できる医薬品コードについて教えてください。</a:t>
            </a:r>
          </a:p>
          <a:p>
            <a:r>
              <a:rPr lang="en-US" altLang="ja-JP" sz="1700" dirty="0">
                <a:latin typeface="Meiryo UI" panose="020B0604030504040204" pitchFamily="50" charset="-128"/>
                <a:ea typeface="Meiryo UI" panose="020B0604030504040204" pitchFamily="50" charset="-128"/>
              </a:rPr>
              <a:t>A2. </a:t>
            </a:r>
            <a:r>
              <a:rPr lang="ja-JP" altLang="en-US" sz="1700" dirty="0">
                <a:latin typeface="Meiryo UI" panose="020B0604030504040204" pitchFamily="50" charset="-128"/>
                <a:ea typeface="Meiryo UI" panose="020B0604030504040204" pitchFamily="50" charset="-128"/>
              </a:rPr>
              <a:t>電子処方箋管理サービスに登録するに当たっては、一般名コード、レセプト電算コード、</a:t>
            </a:r>
            <a:r>
              <a:rPr lang="en-US" altLang="ja-JP" sz="1700" dirty="0">
                <a:latin typeface="Meiryo UI" panose="020B0604030504040204" pitchFamily="50" charset="-128"/>
                <a:ea typeface="Meiryo UI" panose="020B0604030504040204" pitchFamily="50" charset="-128"/>
              </a:rPr>
              <a:t>YJ</a:t>
            </a:r>
            <a:r>
              <a:rPr lang="ja-JP" altLang="en-US" sz="1700" dirty="0">
                <a:latin typeface="Meiryo UI" panose="020B0604030504040204" pitchFamily="50" charset="-128"/>
                <a:ea typeface="Meiryo UI" panose="020B0604030504040204" pitchFamily="50" charset="-128"/>
              </a:rPr>
              <a:t>コードのいずれかをご使用いただけます。電子処方箋管理サービスで管理する各医薬品マスタ上のコード及び名称と一致している場合のみ、電子処方箋管理サービスに登録することができます。</a:t>
            </a:r>
          </a:p>
          <a:p>
            <a:r>
              <a:rPr lang="ja-JP" altLang="en-US" sz="1700" dirty="0">
                <a:latin typeface="Meiryo UI" panose="020B0604030504040204" pitchFamily="50" charset="-128"/>
                <a:ea typeface="Meiryo UI" panose="020B0604030504040204" pitchFamily="50" charset="-128"/>
              </a:rPr>
              <a:t>必ずしも新規の医薬品マスタを購入する必要はなく、現在お使いいただいている医薬品マスタをそのままご使用いただけます。ただし、電子処方箋管理サービスへの登録に当たっては、指定されたコードで登録いただく必要があるため、一部マスタの改修が必要になる可能性があります。</a:t>
            </a:r>
          </a:p>
        </p:txBody>
      </p:sp>
      <p:sp>
        <p:nvSpPr>
          <p:cNvPr id="6" name="テキスト ボックス 5">
            <a:extLst>
              <a:ext uri="{FF2B5EF4-FFF2-40B4-BE49-F238E27FC236}">
                <a16:creationId xmlns:a16="http://schemas.microsoft.com/office/drawing/2014/main" id="{932DF08A-C319-B455-5622-2825360BA5FF}"/>
              </a:ext>
            </a:extLst>
          </p:cNvPr>
          <p:cNvSpPr txBox="1"/>
          <p:nvPr/>
        </p:nvSpPr>
        <p:spPr>
          <a:xfrm>
            <a:off x="362943" y="3740259"/>
            <a:ext cx="8601545" cy="369332"/>
          </a:xfrm>
          <a:prstGeom prst="rect">
            <a:avLst/>
          </a:prstGeom>
          <a:solidFill>
            <a:schemeClr val="accent3">
              <a:lumMod val="75000"/>
            </a:schemeClr>
          </a:solidFill>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処方箋発行形態の選択</a:t>
            </a:r>
            <a:endParaRPr lang="ja-JP" altLang="en-US" b="1" dirty="0">
              <a:solidFill>
                <a:schemeClr val="bg1"/>
              </a:solidFill>
            </a:endParaRPr>
          </a:p>
        </p:txBody>
      </p:sp>
      <p:sp>
        <p:nvSpPr>
          <p:cNvPr id="9" name="テキスト ボックス 8">
            <a:extLst>
              <a:ext uri="{FF2B5EF4-FFF2-40B4-BE49-F238E27FC236}">
                <a16:creationId xmlns:a16="http://schemas.microsoft.com/office/drawing/2014/main" id="{111C86AD-AA8D-BB02-E9B1-217D05D451E9}"/>
              </a:ext>
            </a:extLst>
          </p:cNvPr>
          <p:cNvSpPr txBox="1"/>
          <p:nvPr/>
        </p:nvSpPr>
        <p:spPr>
          <a:xfrm>
            <a:off x="362940" y="4719335"/>
            <a:ext cx="8609783" cy="1661993"/>
          </a:xfrm>
          <a:prstGeom prst="rect">
            <a:avLst/>
          </a:prstGeom>
          <a:noFill/>
        </p:spPr>
        <p:txBody>
          <a:bodyPr wrap="square">
            <a:spAutoFit/>
          </a:bodyPr>
          <a:lstStyle/>
          <a:p>
            <a:r>
              <a:rPr lang="en-US" altLang="ja-JP" sz="1700" dirty="0">
                <a:solidFill>
                  <a:srgbClr val="FF0000"/>
                </a:solidFill>
                <a:latin typeface="Meiryo UI" panose="020B0604030504040204" pitchFamily="50" charset="-128"/>
                <a:ea typeface="Meiryo UI" panose="020B0604030504040204" pitchFamily="50" charset="-128"/>
              </a:rPr>
              <a:t>Q2. </a:t>
            </a:r>
            <a:r>
              <a:rPr lang="ja-JP" altLang="en-US" sz="1700" dirty="0">
                <a:solidFill>
                  <a:srgbClr val="FF0000"/>
                </a:solidFill>
                <a:latin typeface="Meiryo UI" panose="020B0604030504040204" pitchFamily="50" charset="-128"/>
                <a:ea typeface="Meiryo UI" panose="020B0604030504040204" pitchFamily="50" charset="-128"/>
              </a:rPr>
              <a:t>医療機関で患者が処方箋発行形態（電子</a:t>
            </a:r>
            <a:r>
              <a:rPr lang="en-US" altLang="ja-JP" sz="1700" dirty="0">
                <a:solidFill>
                  <a:srgbClr val="FF0000"/>
                </a:solidFill>
                <a:latin typeface="Meiryo UI" panose="020B0604030504040204" pitchFamily="50" charset="-128"/>
                <a:ea typeface="Meiryo UI" panose="020B0604030504040204" pitchFamily="50" charset="-128"/>
              </a:rPr>
              <a:t>/</a:t>
            </a:r>
            <a:r>
              <a:rPr lang="ja-JP" altLang="en-US" sz="1700" dirty="0">
                <a:solidFill>
                  <a:srgbClr val="FF0000"/>
                </a:solidFill>
                <a:latin typeface="Meiryo UI" panose="020B0604030504040204" pitchFamily="50" charset="-128"/>
                <a:ea typeface="Meiryo UI" panose="020B0604030504040204" pitchFamily="50" charset="-128"/>
              </a:rPr>
              <a:t>紙）を選択する方法を教えてください。</a:t>
            </a:r>
          </a:p>
          <a:p>
            <a:r>
              <a:rPr lang="en-US" altLang="ja-JP" sz="1700" dirty="0">
                <a:latin typeface="Meiryo UI" panose="020B0604030504040204" pitchFamily="50" charset="-128"/>
                <a:ea typeface="Meiryo UI" panose="020B0604030504040204" pitchFamily="50" charset="-128"/>
              </a:rPr>
              <a:t>A2. </a:t>
            </a:r>
            <a:r>
              <a:rPr lang="ja-JP" altLang="en-US" sz="1700" dirty="0">
                <a:latin typeface="Meiryo UI" panose="020B0604030504040204" pitchFamily="50" charset="-128"/>
                <a:ea typeface="Meiryo UI" panose="020B0604030504040204" pitchFamily="50" charset="-128"/>
              </a:rPr>
              <a:t>医療機関の運用に応じて自由に選択いただけます。</a:t>
            </a:r>
          </a:p>
          <a:p>
            <a:r>
              <a:rPr lang="ja-JP" altLang="en-US" sz="1700" dirty="0">
                <a:latin typeface="Meiryo UI" panose="020B0604030504040204" pitchFamily="50" charset="-128"/>
                <a:ea typeface="Meiryo UI" panose="020B0604030504040204" pitchFamily="50" charset="-128"/>
              </a:rPr>
              <a:t>顔認証付きカードリーダーで患者自ら選択する方法（マイナンバーカード持参の場合のみ）、窓口や診察室で職員</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医師が患者に口頭で確認する方法等があります。</a:t>
            </a:r>
          </a:p>
          <a:p>
            <a:r>
              <a:rPr lang="ja-JP" altLang="en-US" sz="1700" dirty="0">
                <a:latin typeface="Meiryo UI" panose="020B0604030504040204" pitchFamily="50" charset="-128"/>
                <a:ea typeface="Meiryo UI" panose="020B0604030504040204" pitchFamily="50" charset="-128"/>
              </a:rPr>
              <a:t>ただし、どの方法であっても、医師が処方箋を発行する際に患者が選択した処方箋の発行形態を確認できるようにしてください。</a:t>
            </a:r>
          </a:p>
        </p:txBody>
      </p:sp>
      <p:sp>
        <p:nvSpPr>
          <p:cNvPr id="3" name="テキスト ボックス 2">
            <a:extLst>
              <a:ext uri="{FF2B5EF4-FFF2-40B4-BE49-F238E27FC236}">
                <a16:creationId xmlns:a16="http://schemas.microsoft.com/office/drawing/2014/main" id="{CCC0D1D6-8475-5197-F80F-6813CF8A88B6}"/>
              </a:ext>
            </a:extLst>
          </p:cNvPr>
          <p:cNvSpPr txBox="1"/>
          <p:nvPr/>
        </p:nvSpPr>
        <p:spPr>
          <a:xfrm>
            <a:off x="899592" y="148570"/>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電子処方箋</a:t>
            </a:r>
            <a:r>
              <a:rPr lang="en-US" altLang="ja-JP" sz="2400" dirty="0">
                <a:latin typeface="Meiryo UI" panose="020B0604030504040204" pitchFamily="50" charset="-128"/>
                <a:ea typeface="Meiryo UI" panose="020B0604030504040204" pitchFamily="50" charset="-128"/>
              </a:rPr>
              <a:t>Q&amp;A</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2989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27" name="スライド番号プレースホルダー 3"/>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17</a:t>
            </a:fld>
            <a:endParaRPr lang="en-US" altLang="ja-JP" b="1" dirty="0">
              <a:solidFill>
                <a:schemeClr val="bg1"/>
              </a:solidFill>
              <a:latin typeface="HG丸ｺﾞｼｯｸM-PRO" pitchFamily="50" charset="-128"/>
              <a:ea typeface="HG丸ｺﾞｼｯｸM-PRO" pitchFamily="50" charset="-128"/>
            </a:endParaRPr>
          </a:p>
        </p:txBody>
      </p:sp>
      <p:sp>
        <p:nvSpPr>
          <p:cNvPr id="18" name="テキスト ボックス 17">
            <a:extLst>
              <a:ext uri="{FF2B5EF4-FFF2-40B4-BE49-F238E27FC236}">
                <a16:creationId xmlns:a16="http://schemas.microsoft.com/office/drawing/2014/main" id="{A15B6474-E80D-46BC-AEA6-52A4E3EE9589}"/>
              </a:ext>
            </a:extLst>
          </p:cNvPr>
          <p:cNvSpPr txBox="1"/>
          <p:nvPr/>
        </p:nvSpPr>
        <p:spPr>
          <a:xfrm>
            <a:off x="899592" y="148570"/>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電子処方箋</a:t>
            </a:r>
            <a:r>
              <a:rPr lang="en-US" altLang="ja-JP" sz="2400" dirty="0">
                <a:latin typeface="Meiryo UI" panose="020B0604030504040204" pitchFamily="50" charset="-128"/>
                <a:ea typeface="Meiryo UI" panose="020B0604030504040204" pitchFamily="50" charset="-128"/>
              </a:rPr>
              <a:t>Q&amp;A</a:t>
            </a:r>
            <a:endParaRPr kumimoji="1" lang="ja-JP" altLang="en-US" sz="2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9275EAE2-96FF-4EE4-8EF9-5E980E9C5509}"/>
              </a:ext>
            </a:extLst>
          </p:cNvPr>
          <p:cNvSpPr/>
          <p:nvPr/>
        </p:nvSpPr>
        <p:spPr>
          <a:xfrm>
            <a:off x="864073" y="620688"/>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descr="C:\Users\personal\Documents\事業開発部\新会社\ロゴ\rogo_2\rogo_A_en.jpg">
            <a:extLst>
              <a:ext uri="{FF2B5EF4-FFF2-40B4-BE49-F238E27FC236}">
                <a16:creationId xmlns:a16="http://schemas.microsoft.com/office/drawing/2014/main" id="{020FDD7F-7CF4-4666-856C-D7823A3A67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67A71A2A-8DC0-F7EC-EE2E-2B9C4EBE8BE0}"/>
              </a:ext>
            </a:extLst>
          </p:cNvPr>
          <p:cNvSpPr txBox="1"/>
          <p:nvPr/>
        </p:nvSpPr>
        <p:spPr>
          <a:xfrm>
            <a:off x="395536" y="764704"/>
            <a:ext cx="8577188" cy="369332"/>
          </a:xfrm>
          <a:prstGeom prst="rect">
            <a:avLst/>
          </a:prstGeom>
          <a:solidFill>
            <a:schemeClr val="accent3">
              <a:lumMod val="75000"/>
            </a:schemeClr>
          </a:solidFill>
        </p:spPr>
        <p:txBody>
          <a:bodyPr wrap="square">
            <a:spAutoFit/>
          </a:bodyPr>
          <a:lstStyle/>
          <a:p>
            <a:pPr algn="l"/>
            <a:r>
              <a:rPr lang="ja-JP" altLang="en-US" i="0" dirty="0">
                <a:solidFill>
                  <a:schemeClr val="bg1"/>
                </a:solidFill>
                <a:effectLst/>
                <a:latin typeface="Meiryo UI" panose="020B0604030504040204" pitchFamily="50" charset="-128"/>
                <a:ea typeface="Meiryo UI" panose="020B0604030504040204" pitchFamily="50" charset="-128"/>
              </a:rPr>
              <a:t>電子処方箋導入に向けた準備</a:t>
            </a:r>
            <a:r>
              <a:rPr lang="en-US" altLang="ja-JP" i="0" dirty="0">
                <a:solidFill>
                  <a:schemeClr val="bg1"/>
                </a:solidFill>
                <a:effectLst/>
                <a:latin typeface="Meiryo UI" panose="020B0604030504040204" pitchFamily="50" charset="-128"/>
                <a:ea typeface="Meiryo UI" panose="020B0604030504040204" pitchFamily="50" charset="-128"/>
              </a:rPr>
              <a:t>/</a:t>
            </a:r>
            <a:r>
              <a:rPr lang="ja-JP" altLang="en-US" i="0" dirty="0">
                <a:solidFill>
                  <a:schemeClr val="bg1"/>
                </a:solidFill>
                <a:effectLst/>
                <a:latin typeface="Meiryo UI" panose="020B0604030504040204" pitchFamily="50" charset="-128"/>
                <a:ea typeface="Meiryo UI" panose="020B0604030504040204" pitchFamily="50" charset="-128"/>
              </a:rPr>
              <a:t>システム対応について</a:t>
            </a:r>
          </a:p>
        </p:txBody>
      </p:sp>
      <p:sp>
        <p:nvSpPr>
          <p:cNvPr id="5" name="テキスト ボックス 4">
            <a:extLst>
              <a:ext uri="{FF2B5EF4-FFF2-40B4-BE49-F238E27FC236}">
                <a16:creationId xmlns:a16="http://schemas.microsoft.com/office/drawing/2014/main" id="{801CF1CB-E499-9C16-02BB-451F87B6758B}"/>
              </a:ext>
            </a:extLst>
          </p:cNvPr>
          <p:cNvSpPr txBox="1"/>
          <p:nvPr/>
        </p:nvSpPr>
        <p:spPr>
          <a:xfrm>
            <a:off x="395536" y="1193552"/>
            <a:ext cx="8577188" cy="1138773"/>
          </a:xfrm>
          <a:prstGeom prst="rect">
            <a:avLst/>
          </a:prstGeom>
          <a:noFill/>
        </p:spPr>
        <p:txBody>
          <a:bodyPr wrap="square">
            <a:spAutoFit/>
          </a:bodyPr>
          <a:lstStyle/>
          <a:p>
            <a:pPr algn="l"/>
            <a:r>
              <a:rPr lang="en-US" altLang="ja-JP" sz="1700" i="0" dirty="0">
                <a:solidFill>
                  <a:srgbClr val="FF0000"/>
                </a:solidFill>
                <a:effectLst/>
                <a:latin typeface="Meiryo UI" panose="020B0604030504040204" pitchFamily="50" charset="-128"/>
                <a:ea typeface="Meiryo UI" panose="020B0604030504040204" pitchFamily="50" charset="-128"/>
              </a:rPr>
              <a:t>Q1. </a:t>
            </a:r>
            <a:r>
              <a:rPr lang="ja-JP" altLang="en-US" sz="1700" i="0" dirty="0">
                <a:solidFill>
                  <a:srgbClr val="FF0000"/>
                </a:solidFill>
                <a:effectLst/>
                <a:latin typeface="Meiryo UI" panose="020B0604030504040204" pitchFamily="50" charset="-128"/>
                <a:ea typeface="Meiryo UI" panose="020B0604030504040204" pitchFamily="50" charset="-128"/>
              </a:rPr>
              <a:t>電子処方箋の導入に対応する電子カルテシステムや薬局システムのシステム事業者をどのように把握できますか。</a:t>
            </a:r>
            <a:br>
              <a:rPr lang="ja-JP" altLang="en-US" sz="1700" i="0" dirty="0">
                <a:solidFill>
                  <a:srgbClr val="333333"/>
                </a:solidFill>
                <a:effectLst/>
                <a:latin typeface="Meiryo UI" panose="020B0604030504040204" pitchFamily="50" charset="-128"/>
                <a:ea typeface="Meiryo UI" panose="020B0604030504040204" pitchFamily="50" charset="-128"/>
              </a:rPr>
            </a:br>
            <a:r>
              <a:rPr lang="en-US" altLang="ja-JP" sz="1700" i="0" dirty="0">
                <a:solidFill>
                  <a:srgbClr val="333333"/>
                </a:solidFill>
                <a:effectLst/>
                <a:latin typeface="Meiryo UI" panose="020B0604030504040204" pitchFamily="50" charset="-128"/>
                <a:ea typeface="Meiryo UI" panose="020B0604030504040204" pitchFamily="50" charset="-128"/>
              </a:rPr>
              <a:t>A1. </a:t>
            </a:r>
            <a:r>
              <a:rPr lang="ja-JP" altLang="en-US" sz="1700" i="0" dirty="0">
                <a:solidFill>
                  <a:srgbClr val="333333"/>
                </a:solidFill>
                <a:effectLst/>
                <a:latin typeface="Meiryo UI" panose="020B0604030504040204" pitchFamily="50" charset="-128"/>
                <a:ea typeface="Meiryo UI" panose="020B0604030504040204" pitchFamily="50" charset="-128"/>
              </a:rPr>
              <a:t>現在ご使用いただいているシステムの事業者が対応しているかは、直接システム事業者にお問い合わせください。</a:t>
            </a:r>
          </a:p>
        </p:txBody>
      </p:sp>
      <p:sp>
        <p:nvSpPr>
          <p:cNvPr id="7" name="テキスト ボックス 6">
            <a:extLst>
              <a:ext uri="{FF2B5EF4-FFF2-40B4-BE49-F238E27FC236}">
                <a16:creationId xmlns:a16="http://schemas.microsoft.com/office/drawing/2014/main" id="{AD6F198D-49BC-1A4F-E407-4C11D87939B5}"/>
              </a:ext>
            </a:extLst>
          </p:cNvPr>
          <p:cNvSpPr txBox="1"/>
          <p:nvPr/>
        </p:nvSpPr>
        <p:spPr>
          <a:xfrm>
            <a:off x="395536" y="2276872"/>
            <a:ext cx="8577188" cy="1661993"/>
          </a:xfrm>
          <a:prstGeom prst="rect">
            <a:avLst/>
          </a:prstGeom>
          <a:noFill/>
        </p:spPr>
        <p:txBody>
          <a:bodyPr wrap="square">
            <a:spAutoFit/>
          </a:bodyPr>
          <a:lstStyle/>
          <a:p>
            <a:pPr algn="l"/>
            <a:r>
              <a:rPr lang="en-US" altLang="ja-JP" sz="1700" i="0" dirty="0">
                <a:solidFill>
                  <a:srgbClr val="FF0000"/>
                </a:solidFill>
                <a:effectLst/>
                <a:latin typeface="Meiryo UI" panose="020B0604030504040204" pitchFamily="50" charset="-128"/>
                <a:ea typeface="Meiryo UI" panose="020B0604030504040204" pitchFamily="50" charset="-128"/>
              </a:rPr>
              <a:t>Q2. </a:t>
            </a:r>
            <a:r>
              <a:rPr lang="ja-JP" altLang="en-US" sz="1700" i="0" dirty="0">
                <a:solidFill>
                  <a:srgbClr val="FF0000"/>
                </a:solidFill>
                <a:effectLst/>
                <a:latin typeface="Meiryo UI" panose="020B0604030504040204" pitchFamily="50" charset="-128"/>
                <a:ea typeface="Meiryo UI" panose="020B0604030504040204" pitchFamily="50" charset="-128"/>
              </a:rPr>
              <a:t>電子カルテシステムや電子薬歴システムを導入しておらず、レセプトコンピュータで処方箋発行や受付を行っているのですが、電子処方箋を導入することはできますか。</a:t>
            </a:r>
            <a:br>
              <a:rPr lang="ja-JP" altLang="en-US" sz="1700" i="0" dirty="0">
                <a:solidFill>
                  <a:srgbClr val="FF0000"/>
                </a:solidFill>
                <a:effectLst/>
                <a:latin typeface="Meiryo UI" panose="020B0604030504040204" pitchFamily="50" charset="-128"/>
                <a:ea typeface="Meiryo UI" panose="020B0604030504040204" pitchFamily="50" charset="-128"/>
              </a:rPr>
            </a:br>
            <a:r>
              <a:rPr lang="en-US" altLang="ja-JP" sz="1700" i="0" dirty="0">
                <a:solidFill>
                  <a:srgbClr val="333333"/>
                </a:solidFill>
                <a:effectLst/>
                <a:latin typeface="Meiryo UI" panose="020B0604030504040204" pitchFamily="50" charset="-128"/>
                <a:ea typeface="Meiryo UI" panose="020B0604030504040204" pitchFamily="50" charset="-128"/>
              </a:rPr>
              <a:t>A2. </a:t>
            </a:r>
            <a:r>
              <a:rPr lang="ja-JP" altLang="en-US" sz="1700" i="0" dirty="0">
                <a:solidFill>
                  <a:srgbClr val="333333"/>
                </a:solidFill>
                <a:effectLst/>
                <a:latin typeface="Meiryo UI" panose="020B0604030504040204" pitchFamily="50" charset="-128"/>
                <a:ea typeface="Meiryo UI" panose="020B0604030504040204" pitchFamily="50" charset="-128"/>
              </a:rPr>
              <a:t>電子処方箋に対応する端末に制限は設けていないため、レセプトコンピュータでも電子処方箋に対応できます。</a:t>
            </a:r>
            <a:br>
              <a:rPr lang="ja-JP" altLang="en-US" sz="1700" i="0" dirty="0">
                <a:solidFill>
                  <a:srgbClr val="333333"/>
                </a:solidFill>
                <a:effectLst/>
                <a:latin typeface="Meiryo UI" panose="020B0604030504040204" pitchFamily="50" charset="-128"/>
                <a:ea typeface="Meiryo UI" panose="020B0604030504040204" pitchFamily="50" charset="-128"/>
              </a:rPr>
            </a:br>
            <a:r>
              <a:rPr lang="ja-JP" altLang="en-US" sz="1700" i="0" dirty="0">
                <a:solidFill>
                  <a:srgbClr val="333333"/>
                </a:solidFill>
                <a:effectLst/>
                <a:latin typeface="Meiryo UI" panose="020B0604030504040204" pitchFamily="50" charset="-128"/>
                <a:ea typeface="Meiryo UI" panose="020B0604030504040204" pitchFamily="50" charset="-128"/>
              </a:rPr>
              <a:t>ただし、レセプトコンピュータメーカーによっては対応していない可能性もあるため、まずはシステム事業者にお問い合わせください。</a:t>
            </a:r>
          </a:p>
        </p:txBody>
      </p:sp>
      <p:sp>
        <p:nvSpPr>
          <p:cNvPr id="9" name="テキスト ボックス 8">
            <a:extLst>
              <a:ext uri="{FF2B5EF4-FFF2-40B4-BE49-F238E27FC236}">
                <a16:creationId xmlns:a16="http://schemas.microsoft.com/office/drawing/2014/main" id="{753E77C5-B476-CF06-C5CD-7263E0570F11}"/>
              </a:ext>
            </a:extLst>
          </p:cNvPr>
          <p:cNvSpPr txBox="1"/>
          <p:nvPr/>
        </p:nvSpPr>
        <p:spPr>
          <a:xfrm>
            <a:off x="395536" y="3892114"/>
            <a:ext cx="8577188" cy="1138773"/>
          </a:xfrm>
          <a:prstGeom prst="rect">
            <a:avLst/>
          </a:prstGeom>
          <a:noFill/>
        </p:spPr>
        <p:txBody>
          <a:bodyPr wrap="square">
            <a:spAutoFit/>
          </a:bodyPr>
          <a:lstStyle/>
          <a:p>
            <a:pPr algn="l"/>
            <a:r>
              <a:rPr lang="en-US" altLang="ja-JP" sz="1700" i="0" dirty="0">
                <a:solidFill>
                  <a:srgbClr val="FF0000"/>
                </a:solidFill>
                <a:effectLst/>
                <a:latin typeface="Meiryo UI" panose="020B0604030504040204" pitchFamily="50" charset="-128"/>
                <a:ea typeface="Meiryo UI" panose="020B0604030504040204" pitchFamily="50" charset="-128"/>
              </a:rPr>
              <a:t>Q3. </a:t>
            </a:r>
            <a:r>
              <a:rPr lang="ja-JP" altLang="en-US" sz="1700" i="0" dirty="0">
                <a:solidFill>
                  <a:srgbClr val="FF0000"/>
                </a:solidFill>
                <a:effectLst/>
                <a:latin typeface="Meiryo UI" panose="020B0604030504040204" pitchFamily="50" charset="-128"/>
                <a:ea typeface="Meiryo UI" panose="020B0604030504040204" pitchFamily="50" charset="-128"/>
              </a:rPr>
              <a:t>現在レセプトコンピュータで処方箋を発行している場合、受付に端末がありますが、どのように医者が重複投薬等チェックの結果確認や処方箋発行を行うのでしょうか。</a:t>
            </a:r>
            <a:br>
              <a:rPr lang="ja-JP" altLang="en-US" sz="1700" i="0" dirty="0">
                <a:solidFill>
                  <a:srgbClr val="333333"/>
                </a:solidFill>
                <a:effectLst/>
                <a:latin typeface="Meiryo UI" panose="020B0604030504040204" pitchFamily="50" charset="-128"/>
                <a:ea typeface="Meiryo UI" panose="020B0604030504040204" pitchFamily="50" charset="-128"/>
              </a:rPr>
            </a:br>
            <a:r>
              <a:rPr lang="en-US" altLang="ja-JP" sz="1700" i="0" dirty="0">
                <a:solidFill>
                  <a:srgbClr val="333333"/>
                </a:solidFill>
                <a:effectLst/>
                <a:latin typeface="Meiryo UI" panose="020B0604030504040204" pitchFamily="50" charset="-128"/>
                <a:ea typeface="Meiryo UI" panose="020B0604030504040204" pitchFamily="50" charset="-128"/>
              </a:rPr>
              <a:t>A3. </a:t>
            </a:r>
            <a:r>
              <a:rPr lang="ja-JP" altLang="en-US" sz="1700" i="0" dirty="0">
                <a:solidFill>
                  <a:srgbClr val="333333"/>
                </a:solidFill>
                <a:effectLst/>
                <a:latin typeface="Meiryo UI" panose="020B0604030504040204" pitchFamily="50" charset="-128"/>
                <a:ea typeface="Meiryo UI" panose="020B0604030504040204" pitchFamily="50" charset="-128"/>
              </a:rPr>
              <a:t>診察室にも医師が操作する端末を設ける等、運用方法については各医療機関でご判断いただけます。</a:t>
            </a:r>
          </a:p>
        </p:txBody>
      </p:sp>
      <p:sp>
        <p:nvSpPr>
          <p:cNvPr id="11" name="テキスト ボックス 10">
            <a:extLst>
              <a:ext uri="{FF2B5EF4-FFF2-40B4-BE49-F238E27FC236}">
                <a16:creationId xmlns:a16="http://schemas.microsoft.com/office/drawing/2014/main" id="{EF1382C5-BEE8-91C8-9181-6B29F7F9202B}"/>
              </a:ext>
            </a:extLst>
          </p:cNvPr>
          <p:cNvSpPr txBox="1"/>
          <p:nvPr/>
        </p:nvSpPr>
        <p:spPr>
          <a:xfrm>
            <a:off x="395536" y="5000109"/>
            <a:ext cx="8577188" cy="877163"/>
          </a:xfrm>
          <a:prstGeom prst="rect">
            <a:avLst/>
          </a:prstGeom>
          <a:noFill/>
        </p:spPr>
        <p:txBody>
          <a:bodyPr wrap="square">
            <a:spAutoFit/>
          </a:bodyPr>
          <a:lstStyle/>
          <a:p>
            <a:pPr algn="l"/>
            <a:r>
              <a:rPr lang="en-US" altLang="ja-JP" sz="1700" i="0" dirty="0">
                <a:solidFill>
                  <a:srgbClr val="FF0000"/>
                </a:solidFill>
                <a:effectLst/>
                <a:latin typeface="Meiryo UI" panose="020B0604030504040204" pitchFamily="50" charset="-128"/>
                <a:ea typeface="Meiryo UI" panose="020B0604030504040204" pitchFamily="50" charset="-128"/>
              </a:rPr>
              <a:t>Q4. </a:t>
            </a:r>
            <a:r>
              <a:rPr lang="ja-JP" altLang="en-US" sz="1700" i="0" dirty="0">
                <a:solidFill>
                  <a:srgbClr val="FF0000"/>
                </a:solidFill>
                <a:effectLst/>
                <a:latin typeface="Meiryo UI" panose="020B0604030504040204" pitchFamily="50" charset="-128"/>
                <a:ea typeface="Meiryo UI" panose="020B0604030504040204" pitchFamily="50" charset="-128"/>
              </a:rPr>
              <a:t>電子処方箋を導入することにより、院内</a:t>
            </a:r>
            <a:r>
              <a:rPr lang="en-US" altLang="ja-JP" sz="1700" i="0" dirty="0">
                <a:solidFill>
                  <a:srgbClr val="FF0000"/>
                </a:solidFill>
                <a:effectLst/>
                <a:latin typeface="Meiryo UI" panose="020B0604030504040204" pitchFamily="50" charset="-128"/>
                <a:ea typeface="Meiryo UI" panose="020B0604030504040204" pitchFamily="50" charset="-128"/>
              </a:rPr>
              <a:t>/</a:t>
            </a:r>
            <a:r>
              <a:rPr lang="ja-JP" altLang="en-US" sz="1700" i="0" dirty="0">
                <a:solidFill>
                  <a:srgbClr val="FF0000"/>
                </a:solidFill>
                <a:effectLst/>
                <a:latin typeface="Meiryo UI" panose="020B0604030504040204" pitchFamily="50" charset="-128"/>
                <a:ea typeface="Meiryo UI" panose="020B0604030504040204" pitchFamily="50" charset="-128"/>
              </a:rPr>
              <a:t>局内のシステムをインターネットに接続する必要はありますか。</a:t>
            </a:r>
            <a:br>
              <a:rPr lang="ja-JP" altLang="en-US" sz="1700" i="0" dirty="0">
                <a:solidFill>
                  <a:srgbClr val="333333"/>
                </a:solidFill>
                <a:effectLst/>
                <a:latin typeface="Meiryo UI" panose="020B0604030504040204" pitchFamily="50" charset="-128"/>
                <a:ea typeface="Meiryo UI" panose="020B0604030504040204" pitchFamily="50" charset="-128"/>
              </a:rPr>
            </a:br>
            <a:r>
              <a:rPr lang="en-US" altLang="ja-JP" sz="1700" i="0" dirty="0">
                <a:solidFill>
                  <a:srgbClr val="333333"/>
                </a:solidFill>
                <a:effectLst/>
                <a:latin typeface="Meiryo UI" panose="020B0604030504040204" pitchFamily="50" charset="-128"/>
                <a:ea typeface="Meiryo UI" panose="020B0604030504040204" pitchFamily="50" charset="-128"/>
              </a:rPr>
              <a:t>A4. </a:t>
            </a:r>
            <a:r>
              <a:rPr lang="ja-JP" altLang="en-US" sz="1700" i="0" dirty="0">
                <a:solidFill>
                  <a:srgbClr val="333333"/>
                </a:solidFill>
                <a:effectLst/>
                <a:latin typeface="Meiryo UI" panose="020B0604030504040204" pitchFamily="50" charset="-128"/>
                <a:ea typeface="Meiryo UI" panose="020B0604030504040204" pitchFamily="50" charset="-128"/>
              </a:rPr>
              <a:t>電子処方箋の導入により、外部のインターネットと接続する必要はありません。</a:t>
            </a:r>
          </a:p>
        </p:txBody>
      </p:sp>
    </p:spTree>
    <p:extLst>
      <p:ext uri="{BB962C8B-B14F-4D97-AF65-F5344CB8AC3E}">
        <p14:creationId xmlns:p14="http://schemas.microsoft.com/office/powerpoint/2010/main" val="212043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27" name="スライド番号プレースホルダー 3"/>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18</a:t>
            </a:fld>
            <a:endParaRPr lang="en-US" altLang="ja-JP" b="1" dirty="0">
              <a:solidFill>
                <a:schemeClr val="bg1"/>
              </a:solidFill>
              <a:latin typeface="HG丸ｺﾞｼｯｸM-PRO" pitchFamily="50" charset="-128"/>
              <a:ea typeface="HG丸ｺﾞｼｯｸM-PRO" pitchFamily="50" charset="-128"/>
            </a:endParaRPr>
          </a:p>
        </p:txBody>
      </p:sp>
      <p:sp>
        <p:nvSpPr>
          <p:cNvPr id="20" name="正方形/長方形 19">
            <a:extLst>
              <a:ext uri="{FF2B5EF4-FFF2-40B4-BE49-F238E27FC236}">
                <a16:creationId xmlns:a16="http://schemas.microsoft.com/office/drawing/2014/main" id="{9275EAE2-96FF-4EE4-8EF9-5E980E9C5509}"/>
              </a:ext>
            </a:extLst>
          </p:cNvPr>
          <p:cNvSpPr/>
          <p:nvPr/>
        </p:nvSpPr>
        <p:spPr>
          <a:xfrm>
            <a:off x="864073" y="620688"/>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descr="C:\Users\personal\Documents\事業開発部\新会社\ロゴ\rogo_2\rogo_A_en.jpg">
            <a:extLst>
              <a:ext uri="{FF2B5EF4-FFF2-40B4-BE49-F238E27FC236}">
                <a16:creationId xmlns:a16="http://schemas.microsoft.com/office/drawing/2014/main" id="{020FDD7F-7CF4-4666-856C-D7823A3A67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C91118AF-7343-A96B-25E0-3BAB9CD26D1E}"/>
              </a:ext>
            </a:extLst>
          </p:cNvPr>
          <p:cNvSpPr txBox="1"/>
          <p:nvPr/>
        </p:nvSpPr>
        <p:spPr>
          <a:xfrm>
            <a:off x="396330" y="1270501"/>
            <a:ext cx="8576394" cy="646331"/>
          </a:xfrm>
          <a:prstGeom prst="rect">
            <a:avLst/>
          </a:prstGeom>
          <a:noFill/>
        </p:spPr>
        <p:txBody>
          <a:bodyPr wrap="square">
            <a:spAutoFit/>
          </a:bodyPr>
          <a:lstStyle/>
          <a:p>
            <a:r>
              <a:rPr lang="en-US" altLang="ja-JP" dirty="0">
                <a:latin typeface="Meiryo UI" panose="020B0604030504040204" pitchFamily="50" charset="-128"/>
                <a:ea typeface="Meiryo UI" panose="020B0604030504040204" pitchFamily="50" charset="-128"/>
              </a:rPr>
              <a:t>DX</a:t>
            </a:r>
            <a:r>
              <a:rPr lang="ja-JP" altLang="en-US" dirty="0">
                <a:latin typeface="Meiryo UI" panose="020B0604030504040204" pitchFamily="50" charset="-128"/>
                <a:ea typeface="Meiryo UI" panose="020B0604030504040204" pitchFamily="50" charset="-128"/>
              </a:rPr>
              <a:t>とは、「</a:t>
            </a:r>
            <a:r>
              <a:rPr lang="en-US" altLang="ja-JP" dirty="0">
                <a:latin typeface="Meiryo UI" panose="020B0604030504040204" pitchFamily="50" charset="-128"/>
                <a:ea typeface="Meiryo UI" panose="020B0604030504040204" pitchFamily="50" charset="-128"/>
              </a:rPr>
              <a:t>Digital Transformation</a:t>
            </a:r>
            <a:r>
              <a:rPr lang="ja-JP" altLang="en-US" dirty="0">
                <a:latin typeface="Meiryo UI" panose="020B0604030504040204" pitchFamily="50" charset="-128"/>
                <a:ea typeface="Meiryo UI" panose="020B0604030504040204" pitchFamily="50" charset="-128"/>
              </a:rPr>
              <a:t>（デジタルトランスフォーメーション）」の略称で、デジタル技術によって、ビジネスや社会、生活の形・スタイルを変える（</a:t>
            </a:r>
            <a:r>
              <a:rPr lang="en-US" altLang="ja-JP" dirty="0">
                <a:latin typeface="Meiryo UI" panose="020B0604030504040204" pitchFamily="50" charset="-128"/>
                <a:ea typeface="Meiryo UI" panose="020B0604030504040204" pitchFamily="50" charset="-128"/>
              </a:rPr>
              <a:t>Transform</a:t>
            </a:r>
            <a:r>
              <a:rPr lang="ja-JP" altLang="en-US" dirty="0">
                <a:latin typeface="Meiryo UI" panose="020B0604030504040204" pitchFamily="50" charset="-128"/>
                <a:ea typeface="Meiryo UI" panose="020B0604030504040204" pitchFamily="50" charset="-128"/>
              </a:rPr>
              <a:t>する）こと。</a:t>
            </a:r>
          </a:p>
        </p:txBody>
      </p:sp>
      <p:sp>
        <p:nvSpPr>
          <p:cNvPr id="5" name="テキスト ボックス 4">
            <a:extLst>
              <a:ext uri="{FF2B5EF4-FFF2-40B4-BE49-F238E27FC236}">
                <a16:creationId xmlns:a16="http://schemas.microsoft.com/office/drawing/2014/main" id="{3A4DA065-726C-A45B-3485-EADCCCFF4010}"/>
              </a:ext>
            </a:extLst>
          </p:cNvPr>
          <p:cNvSpPr txBox="1"/>
          <p:nvPr/>
        </p:nvSpPr>
        <p:spPr>
          <a:xfrm>
            <a:off x="408906" y="2004030"/>
            <a:ext cx="8563818" cy="1477328"/>
          </a:xfrm>
          <a:prstGeom prst="rect">
            <a:avLst/>
          </a:prstGeom>
          <a:noFill/>
          <a:ln>
            <a:solidFill>
              <a:schemeClr val="tx1"/>
            </a:solidFill>
          </a:ln>
        </p:spPr>
        <p:txBody>
          <a:bodyPr wrap="square">
            <a:spAutoFit/>
          </a:bodyPr>
          <a:lstStyle/>
          <a:p>
            <a:r>
              <a:rPr lang="ja-JP" altLang="en-US" dirty="0">
                <a:latin typeface="Meiryo UI" panose="020B0604030504040204" pitchFamily="50" charset="-128"/>
                <a:ea typeface="Meiryo UI" panose="020B0604030504040204" pitchFamily="50" charset="-128"/>
              </a:rPr>
              <a:t>医療</a:t>
            </a:r>
            <a:r>
              <a:rPr lang="en-US" altLang="ja-JP" dirty="0">
                <a:latin typeface="Meiryo UI" panose="020B0604030504040204" pitchFamily="50" charset="-128"/>
                <a:ea typeface="Meiryo UI" panose="020B0604030504040204" pitchFamily="50" charset="-128"/>
              </a:rPr>
              <a:t>DX</a:t>
            </a:r>
            <a:r>
              <a:rPr lang="ja-JP" altLang="en-US" dirty="0">
                <a:latin typeface="Meiryo UI" panose="020B0604030504040204" pitchFamily="50" charset="-128"/>
                <a:ea typeface="Meiryo UI" panose="020B0604030504040204" pitchFamily="50" charset="-128"/>
              </a:rPr>
              <a:t>とは、保健・医療・介護の各段階（疾病の発症予防、受診、診察・治療・薬剤処方、診断書等の作成、診療報酬の請求、医療介護の連携によるケア、地域医療連携、研究開発など）において発生する情報やデータを、全体最適された基盤を通して、保健・医療や介護関係者の業務やシステム、データ保存の外部化・共通化・標準化を図り、国民自身の予防を促進し、より良質な医療やケアを受けられるように、社会や生活の形を変えることと定義できる。</a:t>
            </a:r>
          </a:p>
        </p:txBody>
      </p:sp>
      <p:pic>
        <p:nvPicPr>
          <p:cNvPr id="7" name="図 6" descr="QR コード&#10;&#10;低い精度で自動的に生成された説明">
            <a:extLst>
              <a:ext uri="{FF2B5EF4-FFF2-40B4-BE49-F238E27FC236}">
                <a16:creationId xmlns:a16="http://schemas.microsoft.com/office/drawing/2014/main" id="{20A62DFE-A63A-1924-0D76-0C14B91FF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224" y="4200529"/>
            <a:ext cx="7787439" cy="2253189"/>
          </a:xfrm>
          <a:prstGeom prst="rect">
            <a:avLst/>
          </a:prstGeom>
        </p:spPr>
      </p:pic>
      <p:pic>
        <p:nvPicPr>
          <p:cNvPr id="9" name="図 8">
            <a:extLst>
              <a:ext uri="{FF2B5EF4-FFF2-40B4-BE49-F238E27FC236}">
                <a16:creationId xmlns:a16="http://schemas.microsoft.com/office/drawing/2014/main" id="{4E556A63-714F-DC3D-A0C7-C6C0972D7F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780" y="3553366"/>
            <a:ext cx="7524328" cy="595714"/>
          </a:xfrm>
          <a:prstGeom prst="rect">
            <a:avLst/>
          </a:prstGeom>
        </p:spPr>
      </p:pic>
      <p:sp>
        <p:nvSpPr>
          <p:cNvPr id="2" name="テキスト ボックス 1">
            <a:extLst>
              <a:ext uri="{FF2B5EF4-FFF2-40B4-BE49-F238E27FC236}">
                <a16:creationId xmlns:a16="http://schemas.microsoft.com/office/drawing/2014/main" id="{7A2AB51D-1A00-ACD5-10A6-415D36336C8A}"/>
              </a:ext>
            </a:extLst>
          </p:cNvPr>
          <p:cNvSpPr txBox="1"/>
          <p:nvPr/>
        </p:nvSpPr>
        <p:spPr>
          <a:xfrm>
            <a:off x="899592" y="148570"/>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医療</a:t>
            </a:r>
            <a:r>
              <a:rPr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の方向性（「医療</a:t>
            </a:r>
            <a:r>
              <a:rPr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令和ビジョン</a:t>
            </a:r>
            <a:r>
              <a:rPr lang="en-US" altLang="ja-JP" sz="2400" dirty="0">
                <a:latin typeface="Meiryo UI" panose="020B0604030504040204" pitchFamily="50" charset="-128"/>
                <a:ea typeface="Meiryo UI" panose="020B0604030504040204" pitchFamily="50" charset="-128"/>
              </a:rPr>
              <a:t>2030</a:t>
            </a:r>
            <a:r>
              <a:rPr lang="ja-JP" altLang="en-US"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15F0F8F-6194-B1D4-5A6C-CE6820B5A04F}"/>
              </a:ext>
            </a:extLst>
          </p:cNvPr>
          <p:cNvSpPr txBox="1"/>
          <p:nvPr/>
        </p:nvSpPr>
        <p:spPr>
          <a:xfrm>
            <a:off x="395536" y="771809"/>
            <a:ext cx="8576394" cy="461665"/>
          </a:xfrm>
          <a:prstGeom prst="rect">
            <a:avLst/>
          </a:prstGeom>
          <a:noFill/>
          <a:ln>
            <a:solidFill>
              <a:schemeClr val="tx1"/>
            </a:solidFill>
          </a:ln>
        </p:spPr>
        <p:txBody>
          <a:bodyPr wrap="square">
            <a:spAutoFit/>
          </a:bodyPr>
          <a:lstStyle/>
          <a:p>
            <a:pPr algn="ctr"/>
            <a:r>
              <a:rPr lang="ja-JP" altLang="en-US" sz="2400" dirty="0">
                <a:latin typeface="Meiryo UI" panose="020B0604030504040204" pitchFamily="50" charset="-128"/>
                <a:ea typeface="Meiryo UI" panose="020B0604030504040204" pitchFamily="50" charset="-128"/>
              </a:rPr>
              <a:t>「医療</a:t>
            </a:r>
            <a:r>
              <a:rPr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令和ビジョン</a:t>
            </a:r>
            <a:r>
              <a:rPr lang="en-US" altLang="ja-JP" sz="2400" dirty="0">
                <a:latin typeface="Meiryo UI" panose="020B0604030504040204" pitchFamily="50" charset="-128"/>
                <a:ea typeface="Meiryo UI" panose="020B0604030504040204" pitchFamily="50" charset="-128"/>
              </a:rPr>
              <a:t>2030</a:t>
            </a:r>
            <a:r>
              <a:rPr lang="ja-JP" altLang="en-US" sz="2400" dirty="0">
                <a:latin typeface="Meiryo UI" panose="020B0604030504040204" pitchFamily="50" charset="-128"/>
                <a:ea typeface="Meiryo UI" panose="020B0604030504040204" pitchFamily="50" charset="-128"/>
              </a:rPr>
              <a:t>」厚生労働省推進チーム（案）</a:t>
            </a:r>
          </a:p>
        </p:txBody>
      </p:sp>
    </p:spTree>
    <p:extLst>
      <p:ext uri="{BB962C8B-B14F-4D97-AF65-F5344CB8AC3E}">
        <p14:creationId xmlns:p14="http://schemas.microsoft.com/office/powerpoint/2010/main" val="774732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27" name="スライド番号プレースホルダー 3"/>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19</a:t>
            </a:fld>
            <a:endParaRPr lang="en-US" altLang="ja-JP" b="1" dirty="0">
              <a:solidFill>
                <a:schemeClr val="bg1"/>
              </a:solidFill>
              <a:latin typeface="HG丸ｺﾞｼｯｸM-PRO" pitchFamily="50" charset="-128"/>
              <a:ea typeface="HG丸ｺﾞｼｯｸM-PRO" pitchFamily="50" charset="-128"/>
            </a:endParaRPr>
          </a:p>
        </p:txBody>
      </p:sp>
      <p:sp>
        <p:nvSpPr>
          <p:cNvPr id="18" name="テキスト ボックス 17">
            <a:extLst>
              <a:ext uri="{FF2B5EF4-FFF2-40B4-BE49-F238E27FC236}">
                <a16:creationId xmlns:a16="http://schemas.microsoft.com/office/drawing/2014/main" id="{A15B6474-E80D-46BC-AEA6-52A4E3EE9589}"/>
              </a:ext>
            </a:extLst>
          </p:cNvPr>
          <p:cNvSpPr txBox="1"/>
          <p:nvPr/>
        </p:nvSpPr>
        <p:spPr>
          <a:xfrm>
            <a:off x="899592" y="148570"/>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医療</a:t>
            </a:r>
            <a:r>
              <a:rPr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の方向性（「医療</a:t>
            </a:r>
            <a:r>
              <a:rPr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令和ビジョン</a:t>
            </a:r>
            <a:r>
              <a:rPr lang="en-US" altLang="ja-JP" sz="2400" dirty="0">
                <a:latin typeface="Meiryo UI" panose="020B0604030504040204" pitchFamily="50" charset="-128"/>
                <a:ea typeface="Meiryo UI" panose="020B0604030504040204" pitchFamily="50" charset="-128"/>
              </a:rPr>
              <a:t>2030</a:t>
            </a:r>
            <a:r>
              <a:rPr lang="ja-JP" altLang="en-US"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9275EAE2-96FF-4EE4-8EF9-5E980E9C5509}"/>
              </a:ext>
            </a:extLst>
          </p:cNvPr>
          <p:cNvSpPr/>
          <p:nvPr/>
        </p:nvSpPr>
        <p:spPr>
          <a:xfrm>
            <a:off x="864073" y="620688"/>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descr="C:\Users\personal\Documents\事業開発部\新会社\ロゴ\rogo_2\rogo_A_en.jpg">
            <a:extLst>
              <a:ext uri="{FF2B5EF4-FFF2-40B4-BE49-F238E27FC236}">
                <a16:creationId xmlns:a16="http://schemas.microsoft.com/office/drawing/2014/main" id="{020FDD7F-7CF4-4666-856C-D7823A3A67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CB9AE1D3-B63D-DC42-52A7-05E187780C6A}"/>
              </a:ext>
            </a:extLst>
          </p:cNvPr>
          <p:cNvSpPr txBox="1"/>
          <p:nvPr/>
        </p:nvSpPr>
        <p:spPr>
          <a:xfrm>
            <a:off x="171276" y="1289080"/>
            <a:ext cx="8801448" cy="3170099"/>
          </a:xfrm>
          <a:prstGeom prst="rect">
            <a:avLst/>
          </a:prstGeom>
          <a:noFill/>
        </p:spPr>
        <p:txBody>
          <a:bodyPr wrap="square">
            <a:spAutoFit/>
          </a:bodyPr>
          <a:lstStyle/>
          <a:p>
            <a:pPr marL="342900" indent="-3429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 国民による自らの保健・医療情報（介護含む）への容易なアクセスを可能とし、自らの健康維持・増進に活用いただくことにより、健康寿命の延伸を図るとともに、医療の効率的かつ効果的な提供により、診療の質の向上や治療等の最適化を推進。</a:t>
            </a:r>
          </a:p>
          <a:p>
            <a:pPr marL="342900" indent="-3429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また、今般の新型コロナウイルス感染症流行に際して開発された既存のシステムも活用しつつ、医療情報に係るシステム全体として、次の感染症危機において必要な情報を迅速かつ確実に取得できる仕組みを構築。</a:t>
            </a:r>
          </a:p>
          <a:p>
            <a:pPr marL="342900" indent="-3429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さらに、医療情報の適切な利活用による創薬や治療法の開発の加速化により、関係する分野の産業振興につながることや、医療のデジタル化による業務効率化等により、</a:t>
            </a:r>
            <a:r>
              <a:rPr lang="en-US" altLang="ja-JP" sz="2000" dirty="0">
                <a:latin typeface="Meiryo UI" panose="020B0604030504040204" pitchFamily="50" charset="-128"/>
                <a:ea typeface="Meiryo UI" panose="020B0604030504040204" pitchFamily="50" charset="-128"/>
              </a:rPr>
              <a:t>SE</a:t>
            </a:r>
            <a:r>
              <a:rPr lang="ja-JP" altLang="en-US" sz="2000" dirty="0">
                <a:latin typeface="Meiryo UI" panose="020B0604030504040204" pitchFamily="50" charset="-128"/>
                <a:ea typeface="Meiryo UI" panose="020B0604030504040204" pitchFamily="50" charset="-128"/>
              </a:rPr>
              <a:t>人材を含めた人材のより有効な活用につながること等が期待される。</a:t>
            </a:r>
          </a:p>
        </p:txBody>
      </p:sp>
      <p:sp>
        <p:nvSpPr>
          <p:cNvPr id="5" name="テキスト ボックス 4">
            <a:extLst>
              <a:ext uri="{FF2B5EF4-FFF2-40B4-BE49-F238E27FC236}">
                <a16:creationId xmlns:a16="http://schemas.microsoft.com/office/drawing/2014/main" id="{2388F870-E695-80E4-8841-ACD4F9169BEB}"/>
              </a:ext>
            </a:extLst>
          </p:cNvPr>
          <p:cNvSpPr txBox="1"/>
          <p:nvPr/>
        </p:nvSpPr>
        <p:spPr>
          <a:xfrm>
            <a:off x="734164" y="5253007"/>
            <a:ext cx="7927468" cy="1200329"/>
          </a:xfrm>
          <a:prstGeom prst="rect">
            <a:avLst/>
          </a:prstGeom>
          <a:solidFill>
            <a:schemeClr val="accent6">
              <a:lumMod val="20000"/>
              <a:lumOff val="80000"/>
            </a:schemeClr>
          </a:solidFill>
          <a:ln>
            <a:solidFill>
              <a:schemeClr val="tx1"/>
            </a:solidFill>
          </a:ln>
        </p:spPr>
        <p:txBody>
          <a:bodyPr wrap="square">
            <a:spAutoFit/>
          </a:bodyPr>
          <a:lstStyle/>
          <a:p>
            <a:r>
              <a:rPr lang="ja-JP" altLang="en-US" sz="2400" dirty="0">
                <a:latin typeface="Meiryo UI" panose="020B0604030504040204" pitchFamily="50" charset="-128"/>
                <a:ea typeface="Meiryo UI" panose="020B0604030504040204" pitchFamily="50" charset="-128"/>
              </a:rPr>
              <a:t>１．全国医療情報プラットフォーム</a:t>
            </a:r>
          </a:p>
          <a:p>
            <a:r>
              <a:rPr lang="ja-JP" altLang="en-US" sz="2400" dirty="0">
                <a:latin typeface="Meiryo UI" panose="020B0604030504040204" pitchFamily="50" charset="-128"/>
                <a:ea typeface="Meiryo UI" panose="020B0604030504040204" pitchFamily="50" charset="-128"/>
              </a:rPr>
              <a:t>２．電子カルテ情報の標準化、標準型電子カルテの検討</a:t>
            </a:r>
          </a:p>
          <a:p>
            <a:r>
              <a:rPr lang="ja-JP" altLang="en-US" sz="2400" dirty="0">
                <a:latin typeface="Meiryo UI" panose="020B0604030504040204" pitchFamily="50" charset="-128"/>
                <a:ea typeface="Meiryo UI" panose="020B0604030504040204" pitchFamily="50" charset="-128"/>
              </a:rPr>
              <a:t>３．診療報酬改定</a:t>
            </a:r>
            <a:r>
              <a:rPr lang="en-US" altLang="ja-JP" sz="2400" dirty="0">
                <a:latin typeface="Meiryo UI" panose="020B0604030504040204" pitchFamily="50" charset="-128"/>
                <a:ea typeface="Meiryo UI" panose="020B0604030504040204" pitchFamily="50" charset="-128"/>
              </a:rPr>
              <a:t>DX</a:t>
            </a:r>
            <a:endParaRPr lang="ja-JP" altLang="en-US" sz="2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F56F0183-3DC7-C9F7-BD14-6C60F0749A32}"/>
              </a:ext>
            </a:extLst>
          </p:cNvPr>
          <p:cNvSpPr txBox="1"/>
          <p:nvPr/>
        </p:nvSpPr>
        <p:spPr>
          <a:xfrm>
            <a:off x="452720" y="4594483"/>
            <a:ext cx="8520004" cy="523220"/>
          </a:xfrm>
          <a:prstGeom prst="rect">
            <a:avLst/>
          </a:prstGeom>
          <a:noFill/>
        </p:spPr>
        <p:txBody>
          <a:bodyPr wrap="square">
            <a:spAutoFit/>
          </a:bodyPr>
          <a:lstStyle/>
          <a:p>
            <a:pPr algn="ctr"/>
            <a:r>
              <a:rPr lang="ja-JP" altLang="en-US" sz="2800" dirty="0">
                <a:latin typeface="Meiryo UI" panose="020B0604030504040204" pitchFamily="50" charset="-128"/>
                <a:ea typeface="Meiryo UI" panose="020B0604030504040204" pitchFamily="50" charset="-128"/>
              </a:rPr>
              <a:t>＜医療</a:t>
            </a:r>
            <a:r>
              <a:rPr lang="en-US" altLang="ja-JP" sz="2800" dirty="0">
                <a:latin typeface="Meiryo UI" panose="020B0604030504040204" pitchFamily="50" charset="-128"/>
                <a:ea typeface="Meiryo UI" panose="020B0604030504040204" pitchFamily="50" charset="-128"/>
              </a:rPr>
              <a:t>DX</a:t>
            </a:r>
            <a:r>
              <a:rPr lang="ja-JP" altLang="en-US" sz="2800" dirty="0">
                <a:latin typeface="Meiryo UI" panose="020B0604030504040204" pitchFamily="50" charset="-128"/>
                <a:ea typeface="Meiryo UI" panose="020B0604030504040204" pitchFamily="50" charset="-128"/>
              </a:rPr>
              <a:t>の骨格＞</a:t>
            </a:r>
            <a:endParaRPr kumimoji="1" lang="ja-JP" altLang="en-US" sz="28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137668EC-67BE-0EDD-CF56-AAF9CAAD9DD0}"/>
              </a:ext>
            </a:extLst>
          </p:cNvPr>
          <p:cNvSpPr txBox="1"/>
          <p:nvPr/>
        </p:nvSpPr>
        <p:spPr>
          <a:xfrm>
            <a:off x="437896" y="786189"/>
            <a:ext cx="8520004" cy="523220"/>
          </a:xfrm>
          <a:prstGeom prst="rect">
            <a:avLst/>
          </a:prstGeom>
          <a:noFill/>
        </p:spPr>
        <p:txBody>
          <a:bodyPr wrap="square">
            <a:spAutoFit/>
          </a:bodyPr>
          <a:lstStyle/>
          <a:p>
            <a:pPr algn="ctr"/>
            <a:r>
              <a:rPr lang="ja-JP" altLang="en-US" sz="2800" dirty="0">
                <a:latin typeface="Meiryo UI" panose="020B0604030504040204" pitchFamily="50" charset="-128"/>
                <a:ea typeface="Meiryo UI" panose="020B0604030504040204" pitchFamily="50" charset="-128"/>
              </a:rPr>
              <a:t>＜医療</a:t>
            </a:r>
            <a:r>
              <a:rPr lang="en-US" altLang="ja-JP" sz="2800" dirty="0">
                <a:latin typeface="Meiryo UI" panose="020B0604030504040204" pitchFamily="50" charset="-128"/>
                <a:ea typeface="Meiryo UI" panose="020B0604030504040204" pitchFamily="50" charset="-128"/>
              </a:rPr>
              <a:t>DX</a:t>
            </a:r>
            <a:r>
              <a:rPr lang="ja-JP" altLang="en-US" sz="2800" dirty="0">
                <a:latin typeface="Meiryo UI" panose="020B0604030504040204" pitchFamily="50" charset="-128"/>
                <a:ea typeface="Meiryo UI" panose="020B0604030504040204" pitchFamily="50" charset="-128"/>
              </a:rPr>
              <a:t>の方向性＞</a:t>
            </a:r>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876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E8CB3C4-1DC3-438C-B4B9-9A15139B2C65}"/>
              </a:ext>
            </a:extLst>
          </p:cNvPr>
          <p:cNvSpPr txBox="1"/>
          <p:nvPr/>
        </p:nvSpPr>
        <p:spPr>
          <a:xfrm>
            <a:off x="863749" y="118052"/>
            <a:ext cx="7344816" cy="461665"/>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電子処方箋の開始</a:t>
            </a:r>
          </a:p>
        </p:txBody>
      </p:sp>
      <p:sp>
        <p:nvSpPr>
          <p:cNvPr id="5" name="正方形/長方形 4">
            <a:extLst>
              <a:ext uri="{FF2B5EF4-FFF2-40B4-BE49-F238E27FC236}">
                <a16:creationId xmlns:a16="http://schemas.microsoft.com/office/drawing/2014/main" id="{F672F009-E560-4E62-8CF4-B582C0C625D6}"/>
              </a:ext>
            </a:extLst>
          </p:cNvPr>
          <p:cNvSpPr/>
          <p:nvPr/>
        </p:nvSpPr>
        <p:spPr>
          <a:xfrm>
            <a:off x="864073" y="595266"/>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C:\Users\personal\Documents\事業開発部\新会社\ロゴ\rogo_2\rogo_A_en.jpg">
            <a:extLst>
              <a:ext uri="{FF2B5EF4-FFF2-40B4-BE49-F238E27FC236}">
                <a16:creationId xmlns:a16="http://schemas.microsoft.com/office/drawing/2014/main" id="{D978566A-E4ED-43FB-ADB4-4F8C3CAF30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C5E0ECCC-30D2-4701-8C93-E7424257A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a:extLst>
              <a:ext uri="{FF2B5EF4-FFF2-40B4-BE49-F238E27FC236}">
                <a16:creationId xmlns:a16="http://schemas.microsoft.com/office/drawing/2014/main" id="{01668F78-6CC9-4014-B08A-21D4A484D8F5}"/>
              </a:ext>
            </a:extLst>
          </p:cNvPr>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10" name="スライド番号プレースホルダー 3">
            <a:extLst>
              <a:ext uri="{FF2B5EF4-FFF2-40B4-BE49-F238E27FC236}">
                <a16:creationId xmlns:a16="http://schemas.microsoft.com/office/drawing/2014/main" id="{0D3015C7-14C5-4E1B-964C-7E7E09462434}"/>
              </a:ext>
            </a:extLst>
          </p:cNvPr>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2</a:t>
            </a:fld>
            <a:endParaRPr lang="en-US" altLang="ja-JP" b="1" dirty="0">
              <a:solidFill>
                <a:schemeClr val="bg1"/>
              </a:solidFill>
              <a:latin typeface="HG丸ｺﾞｼｯｸM-PRO" pitchFamily="50" charset="-128"/>
              <a:ea typeface="HG丸ｺﾞｼｯｸM-PRO" pitchFamily="50" charset="-128"/>
            </a:endParaRPr>
          </a:p>
        </p:txBody>
      </p:sp>
      <p:sp>
        <p:nvSpPr>
          <p:cNvPr id="4" name="テキスト ボックス 3">
            <a:extLst>
              <a:ext uri="{FF2B5EF4-FFF2-40B4-BE49-F238E27FC236}">
                <a16:creationId xmlns:a16="http://schemas.microsoft.com/office/drawing/2014/main" id="{93C8ACED-DFFF-0123-EE26-99A835474B70}"/>
              </a:ext>
            </a:extLst>
          </p:cNvPr>
          <p:cNvSpPr txBox="1"/>
          <p:nvPr/>
        </p:nvSpPr>
        <p:spPr>
          <a:xfrm>
            <a:off x="352965" y="908720"/>
            <a:ext cx="8366383" cy="492443"/>
          </a:xfrm>
          <a:prstGeom prst="rect">
            <a:avLst/>
          </a:prstGeom>
          <a:noFill/>
        </p:spPr>
        <p:txBody>
          <a:bodyPr wrap="square">
            <a:spAutoFit/>
          </a:bodyPr>
          <a:lstStyle/>
          <a:p>
            <a:pPr algn="ctr"/>
            <a:r>
              <a:rPr lang="ja-JP" altLang="en-US" sz="2600" dirty="0">
                <a:solidFill>
                  <a:srgbClr val="FF0000"/>
                </a:solidFill>
                <a:latin typeface="Meiryo UI" panose="020B0604030504040204" pitchFamily="50" charset="-128"/>
                <a:ea typeface="Meiryo UI" panose="020B0604030504040204" pitchFamily="50" charset="-128"/>
              </a:rPr>
              <a:t>電子処方箋は、 令和５年（</a:t>
            </a:r>
            <a:r>
              <a:rPr lang="en-US" altLang="ja-JP" sz="2600" dirty="0">
                <a:solidFill>
                  <a:srgbClr val="FF0000"/>
                </a:solidFill>
                <a:latin typeface="Meiryo UI" panose="020B0604030504040204" pitchFamily="50" charset="-128"/>
                <a:ea typeface="Meiryo UI" panose="020B0604030504040204" pitchFamily="50" charset="-128"/>
              </a:rPr>
              <a:t>2023</a:t>
            </a:r>
            <a:r>
              <a:rPr lang="ja-JP" altLang="en-US" sz="2600" dirty="0">
                <a:solidFill>
                  <a:srgbClr val="FF0000"/>
                </a:solidFill>
                <a:latin typeface="Meiryo UI" panose="020B0604030504040204" pitchFamily="50" charset="-128"/>
                <a:ea typeface="Meiryo UI" panose="020B0604030504040204" pitchFamily="50" charset="-128"/>
              </a:rPr>
              <a:t>年）１月運用開始予定 </a:t>
            </a:r>
          </a:p>
        </p:txBody>
      </p:sp>
      <p:sp>
        <p:nvSpPr>
          <p:cNvPr id="11" name="テキスト ボックス 10">
            <a:extLst>
              <a:ext uri="{FF2B5EF4-FFF2-40B4-BE49-F238E27FC236}">
                <a16:creationId xmlns:a16="http://schemas.microsoft.com/office/drawing/2014/main" id="{2818609D-06A9-AA58-B4BB-E41CBE9990D0}"/>
              </a:ext>
            </a:extLst>
          </p:cNvPr>
          <p:cNvSpPr txBox="1"/>
          <p:nvPr/>
        </p:nvSpPr>
        <p:spPr>
          <a:xfrm>
            <a:off x="352965" y="2358274"/>
            <a:ext cx="8520076" cy="1446550"/>
          </a:xfrm>
          <a:prstGeom prst="rect">
            <a:avLst/>
          </a:prstGeom>
          <a:noFill/>
        </p:spPr>
        <p:txBody>
          <a:bodyPr wrap="square">
            <a:spAutoFit/>
          </a:bodyPr>
          <a:lstStyle/>
          <a:p>
            <a:pPr marL="342900" indent="-342900">
              <a:buFont typeface="Wingdings" panose="05000000000000000000" pitchFamily="2" charset="2"/>
              <a:buChar char="n"/>
            </a:pPr>
            <a:r>
              <a:rPr lang="ja-JP" altLang="en-US" sz="2200" dirty="0">
                <a:latin typeface="Meiryo UI" panose="020B0604030504040204" pitchFamily="50" charset="-128"/>
                <a:ea typeface="Meiryo UI" panose="020B0604030504040204" pitchFamily="50" charset="-128"/>
              </a:rPr>
              <a:t>近年、健診やレセプトなどの健康医療情報は、平成</a:t>
            </a:r>
            <a:r>
              <a:rPr lang="en-US" altLang="ja-JP" sz="2200" dirty="0">
                <a:latin typeface="Meiryo UI" panose="020B0604030504040204" pitchFamily="50" charset="-128"/>
                <a:ea typeface="Meiryo UI" panose="020B0604030504040204" pitchFamily="50" charset="-128"/>
              </a:rPr>
              <a:t>20</a:t>
            </a:r>
            <a:r>
              <a:rPr lang="ja-JP" altLang="en-US" sz="2200" dirty="0">
                <a:latin typeface="Meiryo UI" panose="020B0604030504040204" pitchFamily="50" charset="-128"/>
                <a:ea typeface="Meiryo UI" panose="020B0604030504040204" pitchFamily="50" charset="-128"/>
              </a:rPr>
              <a:t>年の特定健診制度の導入やレセプトの電子化にともない、その電子的管理が進展。</a:t>
            </a:r>
            <a:endParaRPr lang="en-US" altLang="ja-JP" sz="22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2200" dirty="0">
                <a:latin typeface="Meiryo UI" panose="020B0604030504040204" pitchFamily="50" charset="-128"/>
                <a:ea typeface="Meiryo UI" panose="020B0604030504040204" pitchFamily="50" charset="-128"/>
              </a:rPr>
              <a:t>これにより、従来は困難だった電子的に保有された健康医療情報を活用した分析が可能</a:t>
            </a:r>
          </a:p>
        </p:txBody>
      </p:sp>
      <p:sp>
        <p:nvSpPr>
          <p:cNvPr id="13" name="テキスト ボックス 12">
            <a:extLst>
              <a:ext uri="{FF2B5EF4-FFF2-40B4-BE49-F238E27FC236}">
                <a16:creationId xmlns:a16="http://schemas.microsoft.com/office/drawing/2014/main" id="{418B85E7-AB5A-1F3C-18EE-08127830A473}"/>
              </a:ext>
            </a:extLst>
          </p:cNvPr>
          <p:cNvSpPr txBox="1"/>
          <p:nvPr/>
        </p:nvSpPr>
        <p:spPr>
          <a:xfrm>
            <a:off x="395536" y="4564368"/>
            <a:ext cx="8520076" cy="1200329"/>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医療保険者は、被保険者の医療情報・特定健診情報を電子的に保有。そのデータを分析して、個々の医療保険者の課題を把握し、データ結果を基に独自の保健事業を展開することを目指す</a:t>
            </a:r>
          </a:p>
        </p:txBody>
      </p:sp>
      <p:sp>
        <p:nvSpPr>
          <p:cNvPr id="16" name="テキスト ボックス 15">
            <a:extLst>
              <a:ext uri="{FF2B5EF4-FFF2-40B4-BE49-F238E27FC236}">
                <a16:creationId xmlns:a16="http://schemas.microsoft.com/office/drawing/2014/main" id="{44D7A34D-E5F8-ED66-AD54-52D5653E2237}"/>
              </a:ext>
            </a:extLst>
          </p:cNvPr>
          <p:cNvSpPr txBox="1"/>
          <p:nvPr/>
        </p:nvSpPr>
        <p:spPr>
          <a:xfrm>
            <a:off x="339645" y="1664275"/>
            <a:ext cx="8575967" cy="430887"/>
          </a:xfrm>
          <a:prstGeom prst="rect">
            <a:avLst/>
          </a:prstGeom>
          <a:noFill/>
          <a:ln>
            <a:solidFill>
              <a:schemeClr val="tx1"/>
            </a:solidFill>
          </a:ln>
        </p:spPr>
        <p:txBody>
          <a:bodyPr wrap="square">
            <a:spAutoFit/>
          </a:bodyPr>
          <a:lstStyle/>
          <a:p>
            <a:pPr algn="ctr"/>
            <a:r>
              <a:rPr lang="ja-JP" altLang="en-US" sz="2200" dirty="0">
                <a:latin typeface="Meiryo UI" panose="020B0604030504040204" pitchFamily="50" charset="-128"/>
                <a:ea typeface="Meiryo UI" panose="020B0604030504040204" pitchFamily="50" charset="-128"/>
              </a:rPr>
              <a:t>電子処方箋の開始決定の背景には国のデータヘルス計画の強力な推進</a:t>
            </a:r>
          </a:p>
        </p:txBody>
      </p:sp>
      <p:sp>
        <p:nvSpPr>
          <p:cNvPr id="7" name="テキスト ボックス 6">
            <a:extLst>
              <a:ext uri="{FF2B5EF4-FFF2-40B4-BE49-F238E27FC236}">
                <a16:creationId xmlns:a16="http://schemas.microsoft.com/office/drawing/2014/main" id="{456D64E1-85F0-5973-0595-68B424000D88}"/>
              </a:ext>
            </a:extLst>
          </p:cNvPr>
          <p:cNvSpPr txBox="1"/>
          <p:nvPr/>
        </p:nvSpPr>
        <p:spPr>
          <a:xfrm>
            <a:off x="251520" y="4025758"/>
            <a:ext cx="8520076" cy="461665"/>
          </a:xfrm>
          <a:prstGeom prst="rect">
            <a:avLst/>
          </a:prstGeom>
          <a:solidFill>
            <a:schemeClr val="accent2"/>
          </a:solidFill>
        </p:spPr>
        <p:txBody>
          <a:bodyPr wrap="square">
            <a:spAutoFit/>
          </a:bodyPr>
          <a:lstStyle/>
          <a:p>
            <a:pPr algn="ctr"/>
            <a:r>
              <a:rPr lang="ja-JP" altLang="en-US" sz="2400" dirty="0">
                <a:solidFill>
                  <a:schemeClr val="bg1"/>
                </a:solidFill>
                <a:latin typeface="Meiryo UI" panose="020B0604030504040204" pitchFamily="50" charset="-128"/>
                <a:ea typeface="Meiryo UI" panose="020B0604030504040204" pitchFamily="50" charset="-128"/>
              </a:rPr>
              <a:t>データヘルス計画</a:t>
            </a:r>
            <a:endParaRPr lang="ja-JP" altLang="en-US" sz="2400" dirty="0">
              <a:solidFill>
                <a:schemeClr val="bg1"/>
              </a:solidFill>
            </a:endParaRPr>
          </a:p>
        </p:txBody>
      </p:sp>
    </p:spTree>
    <p:extLst>
      <p:ext uri="{BB962C8B-B14F-4D97-AF65-F5344CB8AC3E}">
        <p14:creationId xmlns:p14="http://schemas.microsoft.com/office/powerpoint/2010/main" val="3310756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27" name="スライド番号プレースホルダー 3"/>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20</a:t>
            </a:fld>
            <a:endParaRPr lang="en-US" altLang="ja-JP" b="1" dirty="0">
              <a:solidFill>
                <a:schemeClr val="bg1"/>
              </a:solidFill>
              <a:latin typeface="HG丸ｺﾞｼｯｸM-PRO" pitchFamily="50" charset="-128"/>
              <a:ea typeface="HG丸ｺﾞｼｯｸM-PRO" pitchFamily="50" charset="-128"/>
            </a:endParaRPr>
          </a:p>
        </p:txBody>
      </p:sp>
      <p:pic>
        <p:nvPicPr>
          <p:cNvPr id="3" name="図 2" descr="カレンダー が含まれている画像&#10;&#10;自動的に生成された説明">
            <a:extLst>
              <a:ext uri="{FF2B5EF4-FFF2-40B4-BE49-F238E27FC236}">
                <a16:creationId xmlns:a16="http://schemas.microsoft.com/office/drawing/2014/main" id="{043124AE-10F6-47F1-0CAA-10CABAFF2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1" y="1412776"/>
            <a:ext cx="8985637" cy="5040560"/>
          </a:xfrm>
          <a:prstGeom prst="rect">
            <a:avLst/>
          </a:prstGeom>
        </p:spPr>
      </p:pic>
      <p:sp>
        <p:nvSpPr>
          <p:cNvPr id="2" name="テキスト ボックス 1">
            <a:extLst>
              <a:ext uri="{FF2B5EF4-FFF2-40B4-BE49-F238E27FC236}">
                <a16:creationId xmlns:a16="http://schemas.microsoft.com/office/drawing/2014/main" id="{D8DA3E49-A83A-9843-05D6-3FAA01456507}"/>
              </a:ext>
            </a:extLst>
          </p:cNvPr>
          <p:cNvSpPr txBox="1"/>
          <p:nvPr/>
        </p:nvSpPr>
        <p:spPr>
          <a:xfrm>
            <a:off x="899592" y="148570"/>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全国医療情報プラットフォーム</a:t>
            </a:r>
          </a:p>
        </p:txBody>
      </p:sp>
      <p:sp>
        <p:nvSpPr>
          <p:cNvPr id="5" name="正方形/長方形 4">
            <a:extLst>
              <a:ext uri="{FF2B5EF4-FFF2-40B4-BE49-F238E27FC236}">
                <a16:creationId xmlns:a16="http://schemas.microsoft.com/office/drawing/2014/main" id="{98576EB8-5FB8-23A9-27BD-263B4298D903}"/>
              </a:ext>
            </a:extLst>
          </p:cNvPr>
          <p:cNvSpPr/>
          <p:nvPr/>
        </p:nvSpPr>
        <p:spPr>
          <a:xfrm>
            <a:off x="864073" y="620688"/>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C:\Users\personal\Documents\事業開発部\新会社\ロゴ\rogo_2\rogo_A_en.jpg">
            <a:extLst>
              <a:ext uri="{FF2B5EF4-FFF2-40B4-BE49-F238E27FC236}">
                <a16:creationId xmlns:a16="http://schemas.microsoft.com/office/drawing/2014/main" id="{D0D6F0AA-B84D-56E1-360C-9B15D96524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C7021231-44AF-5CE8-AC46-644803C29F2D}"/>
              </a:ext>
            </a:extLst>
          </p:cNvPr>
          <p:cNvSpPr txBox="1"/>
          <p:nvPr/>
        </p:nvSpPr>
        <p:spPr>
          <a:xfrm>
            <a:off x="323528" y="807095"/>
            <a:ext cx="8568952" cy="461665"/>
          </a:xfrm>
          <a:prstGeom prst="rect">
            <a:avLst/>
          </a:prstGeom>
          <a:noFill/>
          <a:ln>
            <a:solidFill>
              <a:schemeClr val="tx1"/>
            </a:solidFill>
          </a:ln>
        </p:spPr>
        <p:txBody>
          <a:bodyPr wrap="square" rtlCol="0">
            <a:spAutoFit/>
          </a:bodyPr>
          <a:lstStyle/>
          <a:p>
            <a:pPr algn="ctr"/>
            <a:r>
              <a:rPr lang="ja-JP" altLang="en-US" sz="2400" dirty="0">
                <a:latin typeface="Meiryo UI" panose="020B0604030504040204" pitchFamily="50" charset="-128"/>
                <a:ea typeface="Meiryo UI" panose="020B0604030504040204" pitchFamily="50" charset="-128"/>
              </a:rPr>
              <a:t>全国医療情報プラットフォームの将来像</a:t>
            </a:r>
          </a:p>
        </p:txBody>
      </p:sp>
      <p:sp>
        <p:nvSpPr>
          <p:cNvPr id="8" name="テキスト ボックス 7">
            <a:extLst>
              <a:ext uri="{FF2B5EF4-FFF2-40B4-BE49-F238E27FC236}">
                <a16:creationId xmlns:a16="http://schemas.microsoft.com/office/drawing/2014/main" id="{E8EB6611-213D-3122-2EE5-328498A2627E}"/>
              </a:ext>
            </a:extLst>
          </p:cNvPr>
          <p:cNvSpPr txBox="1"/>
          <p:nvPr/>
        </p:nvSpPr>
        <p:spPr>
          <a:xfrm>
            <a:off x="6588224" y="6068035"/>
            <a:ext cx="2538535" cy="338554"/>
          </a:xfrm>
          <a:prstGeom prst="rect">
            <a:avLst/>
          </a:prstGeom>
          <a:solidFill>
            <a:schemeClr val="bg1"/>
          </a:solid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厚労省：医療</a:t>
            </a:r>
            <a:r>
              <a:rPr lang="en-US" altLang="ja-JP" sz="1600" dirty="0">
                <a:latin typeface="Meiryo UI" panose="020B0604030504040204" pitchFamily="50" charset="-128"/>
                <a:ea typeface="Meiryo UI" panose="020B0604030504040204" pitchFamily="50" charset="-128"/>
              </a:rPr>
              <a:t>DX</a:t>
            </a:r>
            <a:r>
              <a:rPr lang="ja-JP" altLang="en-US" sz="1600" dirty="0">
                <a:latin typeface="Meiryo UI" panose="020B0604030504040204" pitchFamily="50" charset="-128"/>
                <a:ea typeface="Meiryo UI" panose="020B0604030504040204" pitchFamily="50" charset="-128"/>
              </a:rPr>
              <a:t>について</a:t>
            </a:r>
          </a:p>
        </p:txBody>
      </p:sp>
    </p:spTree>
    <p:extLst>
      <p:ext uri="{BB962C8B-B14F-4D97-AF65-F5344CB8AC3E}">
        <p14:creationId xmlns:p14="http://schemas.microsoft.com/office/powerpoint/2010/main" val="967595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27" name="スライド番号プレースホルダー 3"/>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21</a:t>
            </a:fld>
            <a:endParaRPr lang="en-US" altLang="ja-JP" b="1" dirty="0">
              <a:solidFill>
                <a:schemeClr val="bg1"/>
              </a:solidFill>
              <a:latin typeface="HG丸ｺﾞｼｯｸM-PRO" pitchFamily="50" charset="-128"/>
              <a:ea typeface="HG丸ｺﾞｼｯｸM-PRO" pitchFamily="50" charset="-128"/>
            </a:endParaRPr>
          </a:p>
        </p:txBody>
      </p:sp>
      <p:sp>
        <p:nvSpPr>
          <p:cNvPr id="6" name="テキスト ボックス 5">
            <a:extLst>
              <a:ext uri="{FF2B5EF4-FFF2-40B4-BE49-F238E27FC236}">
                <a16:creationId xmlns:a16="http://schemas.microsoft.com/office/drawing/2014/main" id="{5C1403A8-7DE9-433E-A3E9-6D7DE7828C85}"/>
              </a:ext>
            </a:extLst>
          </p:cNvPr>
          <p:cNvSpPr txBox="1"/>
          <p:nvPr/>
        </p:nvSpPr>
        <p:spPr>
          <a:xfrm>
            <a:off x="344270" y="736178"/>
            <a:ext cx="8548210" cy="461665"/>
          </a:xfrm>
          <a:prstGeom prst="rect">
            <a:avLst/>
          </a:prstGeom>
          <a:noFill/>
          <a:ln>
            <a:solidFill>
              <a:schemeClr val="tx1"/>
            </a:solidFill>
          </a:ln>
        </p:spPr>
        <p:txBody>
          <a:bodyPr wrap="square">
            <a:spAutoFit/>
          </a:bodyPr>
          <a:lstStyle/>
          <a:p>
            <a:r>
              <a:rPr lang="ja-JP" altLang="en-US" sz="2400" dirty="0">
                <a:latin typeface="Meiryo UI" panose="020B0604030504040204" pitchFamily="50" charset="-128"/>
                <a:ea typeface="Meiryo UI" panose="020B0604030504040204" pitchFamily="50" charset="-128"/>
              </a:rPr>
              <a:t>電子カルテ情報及び交換方式の標準化の基本的な考え方</a:t>
            </a:r>
            <a:endParaRPr lang="en-US" altLang="ja-JP" sz="2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DDCF3773-811C-49BC-3BD1-B4E975071929}"/>
              </a:ext>
            </a:extLst>
          </p:cNvPr>
          <p:cNvSpPr txBox="1"/>
          <p:nvPr/>
        </p:nvSpPr>
        <p:spPr>
          <a:xfrm>
            <a:off x="344269" y="1240596"/>
            <a:ext cx="8548210" cy="1323439"/>
          </a:xfrm>
          <a:prstGeom prst="rect">
            <a:avLst/>
          </a:prstGeom>
          <a:noFill/>
        </p:spPr>
        <p:txBody>
          <a:bodyPr wrap="square">
            <a:spAutoFit/>
          </a:bodyPr>
          <a:lstStyle/>
          <a:p>
            <a:pPr marL="342900" indent="-342900" algn="just">
              <a:buFont typeface="Wingdings" panose="05000000000000000000" pitchFamily="2" charset="2"/>
              <a:buChar char="Ø"/>
            </a:pPr>
            <a:r>
              <a:rPr lang="ja-JP" altLang="en-US" sz="2000" b="0" i="0" dirty="0">
                <a:solidFill>
                  <a:srgbClr val="333333"/>
                </a:solidFill>
                <a:effectLst/>
                <a:latin typeface="Meiryo UI" panose="020B0604030504040204" pitchFamily="50" charset="-128"/>
                <a:ea typeface="Meiryo UI" panose="020B0604030504040204" pitchFamily="50" charset="-128"/>
              </a:rPr>
              <a:t>国際標準となりつつある「</a:t>
            </a:r>
            <a:r>
              <a:rPr lang="en-US" altLang="ja-JP" sz="2000" b="0" i="0" dirty="0">
                <a:solidFill>
                  <a:srgbClr val="333333"/>
                </a:solidFill>
                <a:effectLst/>
                <a:latin typeface="Meiryo UI" panose="020B0604030504040204" pitchFamily="50" charset="-128"/>
                <a:ea typeface="Meiryo UI" panose="020B0604030504040204" pitchFamily="50" charset="-128"/>
              </a:rPr>
              <a:t>HL7FHIR</a:t>
            </a:r>
            <a:r>
              <a:rPr lang="ja-JP" altLang="en-US" sz="2000" b="0" i="0" dirty="0">
                <a:solidFill>
                  <a:srgbClr val="333333"/>
                </a:solidFill>
                <a:effectLst/>
                <a:latin typeface="Meiryo UI" panose="020B0604030504040204" pitchFamily="50" charset="-128"/>
                <a:ea typeface="Meiryo UI" panose="020B0604030504040204" pitchFamily="50" charset="-128"/>
              </a:rPr>
              <a:t>」を活用し、共有すべき項目の標準コードや交換手順を厚生労働省が定め、診療情報提供書、退院時サマリー、健診結果報告書の</a:t>
            </a:r>
            <a:r>
              <a:rPr lang="en-US" altLang="ja-JP" sz="2000" b="0" i="0" dirty="0">
                <a:solidFill>
                  <a:srgbClr val="333333"/>
                </a:solidFill>
                <a:effectLst/>
                <a:latin typeface="Meiryo UI" panose="020B0604030504040204" pitchFamily="50" charset="-128"/>
                <a:ea typeface="Meiryo UI" panose="020B0604030504040204" pitchFamily="50" charset="-128"/>
              </a:rPr>
              <a:t>3</a:t>
            </a:r>
            <a:r>
              <a:rPr lang="ja-JP" altLang="en-US" sz="2000" b="0" i="0" dirty="0">
                <a:solidFill>
                  <a:srgbClr val="333333"/>
                </a:solidFill>
                <a:effectLst/>
                <a:latin typeface="Meiryo UI" panose="020B0604030504040204" pitchFamily="50" charset="-128"/>
                <a:ea typeface="Meiryo UI" panose="020B0604030504040204" pitchFamily="50" charset="-128"/>
              </a:rPr>
              <a:t>文書・</a:t>
            </a:r>
            <a:r>
              <a:rPr lang="en-US" altLang="ja-JP" sz="2000" b="0" i="0" dirty="0">
                <a:solidFill>
                  <a:srgbClr val="333333"/>
                </a:solidFill>
                <a:effectLst/>
                <a:latin typeface="Meiryo UI" panose="020B0604030504040204" pitchFamily="50" charset="-128"/>
                <a:ea typeface="Meiryo UI" panose="020B0604030504040204" pitchFamily="50" charset="-128"/>
              </a:rPr>
              <a:t>6</a:t>
            </a:r>
            <a:r>
              <a:rPr lang="ja-JP" altLang="en-US" sz="2000" b="0" i="0" dirty="0">
                <a:solidFill>
                  <a:srgbClr val="333333"/>
                </a:solidFill>
                <a:effectLst/>
                <a:latin typeface="Meiryo UI" panose="020B0604030504040204" pitchFamily="50" charset="-128"/>
                <a:ea typeface="Meiryo UI" panose="020B0604030504040204" pitchFamily="50" charset="-128"/>
              </a:rPr>
              <a:t>情報を対象に順次情報を拡大する。</a:t>
            </a:r>
          </a:p>
          <a:p>
            <a:pPr marL="342900" indent="-342900" algn="just">
              <a:buFont typeface="Wingdings" panose="05000000000000000000" pitchFamily="2" charset="2"/>
              <a:buChar char="Ø"/>
            </a:pPr>
            <a:r>
              <a:rPr lang="ja-JP" altLang="en-US" sz="2000" b="0" i="0" dirty="0">
                <a:solidFill>
                  <a:srgbClr val="333333"/>
                </a:solidFill>
                <a:effectLst/>
                <a:latin typeface="Meiryo UI" panose="020B0604030504040204" pitchFamily="50" charset="-128"/>
                <a:ea typeface="Meiryo UI" panose="020B0604030504040204" pitchFamily="50" charset="-128"/>
              </a:rPr>
              <a:t>電子カルテ普及率の目標値は、</a:t>
            </a:r>
            <a:r>
              <a:rPr lang="en-US" altLang="ja-JP" sz="2000" b="0" i="0" dirty="0">
                <a:solidFill>
                  <a:srgbClr val="333333"/>
                </a:solidFill>
                <a:effectLst/>
                <a:latin typeface="Meiryo UI" panose="020B0604030504040204" pitchFamily="50" charset="-128"/>
                <a:ea typeface="Meiryo UI" panose="020B0604030504040204" pitchFamily="50" charset="-128"/>
              </a:rPr>
              <a:t>2026</a:t>
            </a:r>
            <a:r>
              <a:rPr lang="ja-JP" altLang="en-US" sz="2000" b="0" i="0" dirty="0">
                <a:solidFill>
                  <a:srgbClr val="333333"/>
                </a:solidFill>
                <a:effectLst/>
                <a:latin typeface="Meiryo UI" panose="020B0604030504040204" pitchFamily="50" charset="-128"/>
                <a:ea typeface="Meiryo UI" panose="020B0604030504040204" pitchFamily="50" charset="-128"/>
              </a:rPr>
              <a:t>年までに</a:t>
            </a:r>
            <a:r>
              <a:rPr lang="en-US" altLang="ja-JP" sz="2000" b="0" i="0" dirty="0">
                <a:solidFill>
                  <a:srgbClr val="333333"/>
                </a:solidFill>
                <a:effectLst/>
                <a:latin typeface="Meiryo UI" panose="020B0604030504040204" pitchFamily="50" charset="-128"/>
                <a:ea typeface="Meiryo UI" panose="020B0604030504040204" pitchFamily="50" charset="-128"/>
              </a:rPr>
              <a:t>80</a:t>
            </a:r>
            <a:r>
              <a:rPr lang="ja-JP" altLang="en-US" sz="2000" b="0" i="0" dirty="0">
                <a:solidFill>
                  <a:srgbClr val="333333"/>
                </a:solidFill>
                <a:effectLst/>
                <a:latin typeface="Meiryo UI" panose="020B0604030504040204" pitchFamily="50" charset="-128"/>
                <a:ea typeface="Meiryo UI" panose="020B0604030504040204" pitchFamily="50" charset="-128"/>
              </a:rPr>
              <a:t>％、</a:t>
            </a:r>
            <a:r>
              <a:rPr lang="en-US" altLang="ja-JP" sz="2000" b="0" i="0" dirty="0">
                <a:solidFill>
                  <a:srgbClr val="333333"/>
                </a:solidFill>
                <a:effectLst/>
                <a:latin typeface="Meiryo UI" panose="020B0604030504040204" pitchFamily="50" charset="-128"/>
                <a:ea typeface="Meiryo UI" panose="020B0604030504040204" pitchFamily="50" charset="-128"/>
              </a:rPr>
              <a:t>2030</a:t>
            </a:r>
            <a:r>
              <a:rPr lang="ja-JP" altLang="en-US" sz="2000" b="0" i="0" dirty="0">
                <a:solidFill>
                  <a:srgbClr val="333333"/>
                </a:solidFill>
                <a:effectLst/>
                <a:latin typeface="Meiryo UI" panose="020B0604030504040204" pitchFamily="50" charset="-128"/>
                <a:ea typeface="Meiryo UI" panose="020B0604030504040204" pitchFamily="50" charset="-128"/>
              </a:rPr>
              <a:t>年までに</a:t>
            </a:r>
            <a:r>
              <a:rPr lang="en-US" altLang="ja-JP" sz="2000" b="0" i="0" dirty="0">
                <a:solidFill>
                  <a:srgbClr val="333333"/>
                </a:solidFill>
                <a:effectLst/>
                <a:latin typeface="Meiryo UI" panose="020B0604030504040204" pitchFamily="50" charset="-128"/>
                <a:ea typeface="Meiryo UI" panose="020B0604030504040204" pitchFamily="50" charset="-128"/>
              </a:rPr>
              <a:t>100</a:t>
            </a:r>
            <a:r>
              <a:rPr lang="ja-JP" altLang="en-US" sz="2000" b="0" i="0" dirty="0">
                <a:solidFill>
                  <a:srgbClr val="333333"/>
                </a:solidFill>
                <a:effectLst/>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860D3646-1A27-FE46-E9D7-BAC6A02489D2}"/>
              </a:ext>
            </a:extLst>
          </p:cNvPr>
          <p:cNvSpPr txBox="1"/>
          <p:nvPr/>
        </p:nvSpPr>
        <p:spPr>
          <a:xfrm>
            <a:off x="899592" y="148570"/>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電子カルテ情報の標準化、標準型電子カルテの検討</a:t>
            </a:r>
            <a:endParaRPr kumimoji="1" lang="ja-JP" altLang="en-US" sz="24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E0CCC5D9-1EDD-81F1-E5C1-BBF286E3B118}"/>
              </a:ext>
            </a:extLst>
          </p:cNvPr>
          <p:cNvSpPr/>
          <p:nvPr/>
        </p:nvSpPr>
        <p:spPr>
          <a:xfrm>
            <a:off x="864073" y="620688"/>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2" descr="C:\Users\personal\Documents\事業開発部\新会社\ロゴ\rogo_2\rogo_A_en.jpg">
            <a:extLst>
              <a:ext uri="{FF2B5EF4-FFF2-40B4-BE49-F238E27FC236}">
                <a16:creationId xmlns:a16="http://schemas.microsoft.com/office/drawing/2014/main" id="{97D2E1DD-A260-1CF7-90AB-A88256DCED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81A4A420-6D5D-EB4D-0636-35EAE5C7EAAD}"/>
              </a:ext>
            </a:extLst>
          </p:cNvPr>
          <p:cNvSpPr txBox="1"/>
          <p:nvPr/>
        </p:nvSpPr>
        <p:spPr>
          <a:xfrm>
            <a:off x="344270" y="4955684"/>
            <a:ext cx="8548210" cy="1569660"/>
          </a:xfrm>
          <a:prstGeom prst="rect">
            <a:avLst/>
          </a:prstGeom>
          <a:noFill/>
        </p:spPr>
        <p:txBody>
          <a:bodyPr wrap="square">
            <a:spAutoFit/>
          </a:bodyPr>
          <a:lstStyle/>
          <a:p>
            <a:pPr algn="just"/>
            <a:r>
              <a:rPr lang="en-US" altLang="ja-JP" sz="1600" dirty="0">
                <a:solidFill>
                  <a:srgbClr val="333333"/>
                </a:solidFill>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HL7 FHIR</a:t>
            </a:r>
            <a:r>
              <a:rPr lang="ja-JP" altLang="en-US" sz="1600" dirty="0">
                <a:latin typeface="Meiryo UI" panose="020B0604030504040204" pitchFamily="50" charset="-128"/>
                <a:ea typeface="Meiryo UI" panose="020B0604030504040204" pitchFamily="50" charset="-128"/>
              </a:rPr>
              <a:t>とは：米国の</a:t>
            </a:r>
            <a:r>
              <a:rPr lang="en-US" altLang="ja-JP" sz="1600" dirty="0">
                <a:latin typeface="Meiryo UI" panose="020B0604030504040204" pitchFamily="50" charset="-128"/>
                <a:ea typeface="Meiryo UI" panose="020B0604030504040204" pitchFamily="50" charset="-128"/>
              </a:rPr>
              <a:t>HL7</a:t>
            </a:r>
            <a:r>
              <a:rPr lang="ja-JP" altLang="en-US" sz="1600" dirty="0">
                <a:latin typeface="Meiryo UI" panose="020B0604030504040204" pitchFamily="50" charset="-128"/>
                <a:ea typeface="Meiryo UI" panose="020B0604030504040204" pitchFamily="50" charset="-128"/>
              </a:rPr>
              <a:t>協会が開発した医療情報交換のための新しい標準仕様（規格）。</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日本では、日本</a:t>
            </a:r>
            <a:r>
              <a:rPr lang="en-US" altLang="ja-JP" sz="1600" dirty="0">
                <a:latin typeface="Meiryo UI" panose="020B0604030504040204" pitchFamily="50" charset="-128"/>
                <a:ea typeface="Meiryo UI" panose="020B0604030504040204" pitchFamily="50" charset="-128"/>
              </a:rPr>
              <a:t>HL7</a:t>
            </a:r>
            <a:r>
              <a:rPr lang="ja-JP" altLang="en-US" sz="1600" dirty="0">
                <a:latin typeface="Meiryo UI" panose="020B0604030504040204" pitchFamily="50" charset="-128"/>
                <a:ea typeface="Meiryo UI" panose="020B0604030504040204" pitchFamily="50" charset="-128"/>
              </a:rPr>
              <a:t>協会、日本医療情報学会</a:t>
            </a:r>
            <a:r>
              <a:rPr lang="en-US" altLang="ja-JP" sz="1600" dirty="0" err="1">
                <a:latin typeface="Meiryo UI" panose="020B0604030504040204" pitchFamily="50" charset="-128"/>
                <a:ea typeface="Meiryo UI" panose="020B0604030504040204" pitchFamily="50" charset="-128"/>
              </a:rPr>
              <a:t>NeXEHRS</a:t>
            </a:r>
            <a:r>
              <a:rPr lang="ja-JP" altLang="en-US" sz="1600" dirty="0">
                <a:latin typeface="Meiryo UI" panose="020B0604030504040204" pitchFamily="50" charset="-128"/>
                <a:ea typeface="Meiryo UI" panose="020B0604030504040204" pitchFamily="50" charset="-128"/>
              </a:rPr>
              <a:t>研究会日本実装検討ＷＧなどが普及にむけて活動しはじめている</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文書：診療情報提供書、退院時サマリー、健診結果報告書</a:t>
            </a: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情報：傷病名、アレルギー情報、感染症情報、薬剤禁忌情報、検査情報（救急時に有用な検査、生活習慣病関連の検査） 、処方情報</a:t>
            </a:r>
          </a:p>
        </p:txBody>
      </p:sp>
      <p:pic>
        <p:nvPicPr>
          <p:cNvPr id="12" name="図 11" descr="テーブル&#10;&#10;自動的に生成された説明">
            <a:extLst>
              <a:ext uri="{FF2B5EF4-FFF2-40B4-BE49-F238E27FC236}">
                <a16:creationId xmlns:a16="http://schemas.microsoft.com/office/drawing/2014/main" id="{6D5591E6-2677-E0FE-837E-01C863652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91" y="2606788"/>
            <a:ext cx="7500531" cy="2250709"/>
          </a:xfrm>
          <a:prstGeom prst="rect">
            <a:avLst/>
          </a:prstGeom>
        </p:spPr>
      </p:pic>
    </p:spTree>
    <p:extLst>
      <p:ext uri="{BB962C8B-B14F-4D97-AF65-F5344CB8AC3E}">
        <p14:creationId xmlns:p14="http://schemas.microsoft.com/office/powerpoint/2010/main" val="3575735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27" name="スライド番号プレースホルダー 3"/>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22</a:t>
            </a:fld>
            <a:endParaRPr lang="en-US" altLang="ja-JP" b="1" dirty="0">
              <a:solidFill>
                <a:schemeClr val="bg1"/>
              </a:solidFill>
              <a:latin typeface="HG丸ｺﾞｼｯｸM-PRO" pitchFamily="50" charset="-128"/>
              <a:ea typeface="HG丸ｺﾞｼｯｸM-PRO" pitchFamily="50" charset="-128"/>
            </a:endParaRPr>
          </a:p>
        </p:txBody>
      </p:sp>
      <p:sp>
        <p:nvSpPr>
          <p:cNvPr id="18" name="テキスト ボックス 17">
            <a:extLst>
              <a:ext uri="{FF2B5EF4-FFF2-40B4-BE49-F238E27FC236}">
                <a16:creationId xmlns:a16="http://schemas.microsoft.com/office/drawing/2014/main" id="{A15B6474-E80D-46BC-AEA6-52A4E3EE9589}"/>
              </a:ext>
            </a:extLst>
          </p:cNvPr>
          <p:cNvSpPr txBox="1"/>
          <p:nvPr/>
        </p:nvSpPr>
        <p:spPr>
          <a:xfrm>
            <a:off x="899592" y="148570"/>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電子カルテ情報の標準化、標準型電子カルテの検討</a:t>
            </a:r>
            <a:endParaRPr kumimoji="1" lang="ja-JP" altLang="en-US" sz="2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9275EAE2-96FF-4EE4-8EF9-5E980E9C5509}"/>
              </a:ext>
            </a:extLst>
          </p:cNvPr>
          <p:cNvSpPr/>
          <p:nvPr/>
        </p:nvSpPr>
        <p:spPr>
          <a:xfrm>
            <a:off x="864073" y="620688"/>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descr="C:\Users\personal\Documents\事業開発部\新会社\ロゴ\rogo_2\rogo_A_en.jpg">
            <a:extLst>
              <a:ext uri="{FF2B5EF4-FFF2-40B4-BE49-F238E27FC236}">
                <a16:creationId xmlns:a16="http://schemas.microsoft.com/office/drawing/2014/main" id="{020FDD7F-7CF4-4666-856C-D7823A3A67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7166A32E-EABC-9205-E50F-F613EA5CF216}"/>
              </a:ext>
            </a:extLst>
          </p:cNvPr>
          <p:cNvSpPr txBox="1"/>
          <p:nvPr/>
        </p:nvSpPr>
        <p:spPr>
          <a:xfrm>
            <a:off x="395536" y="764704"/>
            <a:ext cx="8488154" cy="461665"/>
          </a:xfrm>
          <a:prstGeom prst="rect">
            <a:avLst/>
          </a:prstGeom>
          <a:noFill/>
          <a:ln>
            <a:solidFill>
              <a:schemeClr val="tx1"/>
            </a:solidFill>
          </a:ln>
        </p:spPr>
        <p:txBody>
          <a:bodyPr wrap="square">
            <a:spAutoFit/>
          </a:bodyPr>
          <a:lstStyle/>
          <a:p>
            <a:r>
              <a:rPr lang="ja-JP" altLang="en-US" sz="2400" dirty="0">
                <a:latin typeface="Meiryo UI" panose="020B0604030504040204" pitchFamily="50" charset="-128"/>
                <a:ea typeface="Meiryo UI" panose="020B0604030504040204" pitchFamily="50" charset="-128"/>
              </a:rPr>
              <a:t>標準型電子カルテの検討</a:t>
            </a:r>
          </a:p>
        </p:txBody>
      </p:sp>
      <p:sp>
        <p:nvSpPr>
          <p:cNvPr id="7" name="テキスト ボックス 6">
            <a:extLst>
              <a:ext uri="{FF2B5EF4-FFF2-40B4-BE49-F238E27FC236}">
                <a16:creationId xmlns:a16="http://schemas.microsoft.com/office/drawing/2014/main" id="{0EE329DC-A201-E99D-AE35-33BCA6C3B551}"/>
              </a:ext>
            </a:extLst>
          </p:cNvPr>
          <p:cNvSpPr txBox="1"/>
          <p:nvPr/>
        </p:nvSpPr>
        <p:spPr>
          <a:xfrm>
            <a:off x="447784" y="1281534"/>
            <a:ext cx="8435906" cy="1015663"/>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併せて、今後、小規模の医療機関向けに、当該標準規格に準拠したクラウドベースの電子カルテ（標準型電子カルテ）の開発を検討。令和４年度は関係者へのヒアリングを実施しつつ、令和５年度の調査研究事業を実施する予定。</a:t>
            </a:r>
          </a:p>
        </p:txBody>
      </p:sp>
      <p:sp>
        <p:nvSpPr>
          <p:cNvPr id="8" name="テキスト ボックス 7">
            <a:extLst>
              <a:ext uri="{FF2B5EF4-FFF2-40B4-BE49-F238E27FC236}">
                <a16:creationId xmlns:a16="http://schemas.microsoft.com/office/drawing/2014/main" id="{233F0F82-D0C9-CCA3-0D8C-6CE4810C4D8A}"/>
              </a:ext>
            </a:extLst>
          </p:cNvPr>
          <p:cNvSpPr txBox="1"/>
          <p:nvPr/>
        </p:nvSpPr>
        <p:spPr>
          <a:xfrm>
            <a:off x="907828" y="2695139"/>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診療報酬改定</a:t>
            </a:r>
            <a:r>
              <a:rPr lang="en-US" altLang="ja-JP" sz="2400" dirty="0">
                <a:latin typeface="Meiryo UI" panose="020B0604030504040204" pitchFamily="50" charset="-128"/>
                <a:ea typeface="Meiryo UI" panose="020B0604030504040204" pitchFamily="50" charset="-128"/>
              </a:rPr>
              <a:t>DX</a:t>
            </a:r>
            <a:endParaRPr kumimoji="1" lang="ja-JP" altLang="en-US" sz="2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C7BD619B-AB6D-67D5-CE0C-2CA30B2F82AB}"/>
              </a:ext>
            </a:extLst>
          </p:cNvPr>
          <p:cNvSpPr/>
          <p:nvPr/>
        </p:nvSpPr>
        <p:spPr>
          <a:xfrm>
            <a:off x="872309" y="3167257"/>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descr="C:\Users\personal\Documents\事業開発部\新会社\ロゴ\rogo_2\rogo_A_en.jpg">
            <a:extLst>
              <a:ext uri="{FF2B5EF4-FFF2-40B4-BE49-F238E27FC236}">
                <a16:creationId xmlns:a16="http://schemas.microsoft.com/office/drawing/2014/main" id="{A3972174-6623-49B6-91F8-35C75F7D18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92094"/>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DD20A3B7-9712-4146-2C22-76409676AB53}"/>
              </a:ext>
            </a:extLst>
          </p:cNvPr>
          <p:cNvSpPr txBox="1"/>
          <p:nvPr/>
        </p:nvSpPr>
        <p:spPr>
          <a:xfrm>
            <a:off x="323528" y="3302982"/>
            <a:ext cx="8674389" cy="2862322"/>
          </a:xfrm>
          <a:prstGeom prst="rect">
            <a:avLst/>
          </a:prstGeom>
          <a:noFill/>
        </p:spPr>
        <p:txBody>
          <a:bodyPr wrap="square">
            <a:spAutoFit/>
          </a:bodyPr>
          <a:lstStyle/>
          <a:p>
            <a:pPr marL="342900" indent="-3429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デジタル時代に対応した診療報酬やその改定に関する作業を大幅に効率化し、</a:t>
            </a:r>
            <a:r>
              <a:rPr lang="en-US" altLang="ja-JP" sz="2000" dirty="0">
                <a:latin typeface="Meiryo UI" panose="020B0604030504040204" pitchFamily="50" charset="-128"/>
                <a:ea typeface="Meiryo UI" panose="020B0604030504040204" pitchFamily="50" charset="-128"/>
              </a:rPr>
              <a:t>SE</a:t>
            </a:r>
            <a:r>
              <a:rPr lang="ja-JP" altLang="en-US" sz="2000" dirty="0">
                <a:latin typeface="Meiryo UI" panose="020B0604030504040204" pitchFamily="50" charset="-128"/>
                <a:ea typeface="Meiryo UI" panose="020B0604030504040204" pitchFamily="50" charset="-128"/>
              </a:rPr>
              <a:t>人材の有効活用や費用の低廉化をめざす。厚生労働省や審査支払機関など関係者で協議し、開発主体・体制、費用負担のあり方を含め対応方針を検討し、令和４年度中に結論を得るとした。</a:t>
            </a:r>
          </a:p>
          <a:p>
            <a:pPr marL="342900" indent="-3429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関係者が協力し、各ベンダ共通のものとして活用できる診療報酬にかかる「共通算定モジュール」をデジタル庁のサポートも得て作成。また、</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月となっている診療報酬改定の施行日を後ろ倒しし、作業集中月を解消する。</a:t>
            </a:r>
          </a:p>
          <a:p>
            <a:pPr marL="342900" indent="-34290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さらに、レセプト請求、医事会計など医療機関等の業務システムの</a:t>
            </a:r>
            <a:r>
              <a:rPr lang="en-US" altLang="ja-JP" sz="2000" dirty="0">
                <a:latin typeface="Meiryo UI" panose="020B0604030504040204" pitchFamily="50" charset="-128"/>
                <a:ea typeface="Meiryo UI" panose="020B0604030504040204" pitchFamily="50" charset="-128"/>
              </a:rPr>
              <a:t>DX</a:t>
            </a:r>
            <a:r>
              <a:rPr lang="ja-JP" altLang="en-US" sz="2000" dirty="0">
                <a:latin typeface="Meiryo UI" panose="020B0604030504040204" pitchFamily="50" charset="-128"/>
                <a:ea typeface="Meiryo UI" panose="020B0604030504040204" pitchFamily="50" charset="-128"/>
              </a:rPr>
              <a:t>を通じて、医療保険制度全体の運営コスト削減、保険者負担の軽減につなげると明記した。</a:t>
            </a:r>
          </a:p>
        </p:txBody>
      </p:sp>
    </p:spTree>
    <p:extLst>
      <p:ext uri="{BB962C8B-B14F-4D97-AF65-F5344CB8AC3E}">
        <p14:creationId xmlns:p14="http://schemas.microsoft.com/office/powerpoint/2010/main" val="3758041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5C19ECA-9C16-C693-F0E3-9864F1AC834B}"/>
              </a:ext>
            </a:extLst>
          </p:cNvPr>
          <p:cNvSpPr txBox="1"/>
          <p:nvPr/>
        </p:nvSpPr>
        <p:spPr>
          <a:xfrm>
            <a:off x="899592" y="148570"/>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病院で行う医療</a:t>
            </a:r>
            <a:r>
              <a:rPr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対策</a:t>
            </a:r>
            <a:endParaRPr kumimoji="1" lang="ja-JP" altLang="en-US" sz="24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7C8A432D-7385-71CB-6873-84B331573B9D}"/>
              </a:ext>
            </a:extLst>
          </p:cNvPr>
          <p:cNvSpPr/>
          <p:nvPr/>
        </p:nvSpPr>
        <p:spPr>
          <a:xfrm>
            <a:off x="864073" y="620688"/>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2" descr="C:\Users\personal\Documents\事業開発部\新会社\ロゴ\rogo_2\rogo_A_en.jpg">
            <a:extLst>
              <a:ext uri="{FF2B5EF4-FFF2-40B4-BE49-F238E27FC236}">
                <a16:creationId xmlns:a16="http://schemas.microsoft.com/office/drawing/2014/main" id="{3CF75939-CE22-2C99-6A4F-6101664F0C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9EF0FE9F-6022-839C-A72C-B375BA6434F6}"/>
              </a:ext>
            </a:extLst>
          </p:cNvPr>
          <p:cNvSpPr txBox="1"/>
          <p:nvPr/>
        </p:nvSpPr>
        <p:spPr>
          <a:xfrm>
            <a:off x="539552" y="1502782"/>
            <a:ext cx="8254278" cy="707886"/>
          </a:xfrm>
          <a:prstGeom prst="rect">
            <a:avLst/>
          </a:prstGeom>
          <a:noFill/>
        </p:spPr>
        <p:txBody>
          <a:bodyPr wrap="square">
            <a:spAutoFit/>
          </a:bodyPr>
          <a:lstStyle/>
          <a:p>
            <a:pPr algn="l"/>
            <a:r>
              <a:rPr lang="en-US" altLang="ja-JP" sz="2000" b="1" i="0" dirty="0">
                <a:solidFill>
                  <a:srgbClr val="000000"/>
                </a:solidFill>
                <a:effectLst/>
                <a:latin typeface="Meiryo UI" panose="020B0604030504040204" pitchFamily="50" charset="-128"/>
                <a:ea typeface="Meiryo UI" panose="020B0604030504040204" pitchFamily="50" charset="-128"/>
              </a:rPr>
              <a:t>1.</a:t>
            </a:r>
            <a:r>
              <a:rPr lang="ja-JP" altLang="en-US" sz="2000" b="1" i="0" dirty="0">
                <a:solidFill>
                  <a:srgbClr val="000000"/>
                </a:solidFill>
                <a:effectLst/>
                <a:latin typeface="Meiryo UI" panose="020B0604030504040204" pitchFamily="50" charset="-128"/>
                <a:ea typeface="Meiryo UI" panose="020B0604030504040204" pitchFamily="50" charset="-128"/>
              </a:rPr>
              <a:t>「コロナウイルス流行前後で、医療へのアクセスは改善されたか」</a:t>
            </a:r>
            <a:endParaRPr lang="ja-JP" altLang="en-US" sz="2000" b="0" i="0" dirty="0">
              <a:solidFill>
                <a:srgbClr val="000000"/>
              </a:solidFill>
              <a:effectLst/>
              <a:latin typeface="Meiryo UI" panose="020B0604030504040204" pitchFamily="50" charset="-128"/>
              <a:ea typeface="Meiryo UI" panose="020B0604030504040204" pitchFamily="50" charset="-128"/>
            </a:endParaRPr>
          </a:p>
          <a:p>
            <a:pPr algn="l"/>
            <a:r>
              <a:rPr lang="ja-JP" altLang="en-US" sz="2000" b="0" i="0" dirty="0">
                <a:solidFill>
                  <a:srgbClr val="000000"/>
                </a:solidFill>
                <a:effectLst/>
                <a:latin typeface="Meiryo UI" panose="020B0604030504040204" pitchFamily="50" charset="-128"/>
                <a:ea typeface="Meiryo UI" panose="020B0604030504040204" pitchFamily="50" charset="-128"/>
              </a:rPr>
              <a:t>改善されたと回答した人は、世界で</a:t>
            </a:r>
            <a:r>
              <a:rPr lang="en-US" altLang="ja-JP" sz="2000" b="1" i="0" dirty="0">
                <a:solidFill>
                  <a:srgbClr val="000000"/>
                </a:solidFill>
                <a:effectLst/>
                <a:latin typeface="Meiryo UI" panose="020B0604030504040204" pitchFamily="50" charset="-128"/>
                <a:ea typeface="Meiryo UI" panose="020B0604030504040204" pitchFamily="50" charset="-128"/>
              </a:rPr>
              <a:t>20%</a:t>
            </a:r>
            <a:r>
              <a:rPr lang="ja-JP" altLang="en-US" sz="2000" b="0" i="0" dirty="0">
                <a:solidFill>
                  <a:srgbClr val="000000"/>
                </a:solidFill>
                <a:effectLst/>
                <a:latin typeface="Meiryo UI" panose="020B0604030504040204" pitchFamily="50" charset="-128"/>
                <a:ea typeface="Meiryo UI" panose="020B0604030504040204" pitchFamily="50" charset="-128"/>
              </a:rPr>
              <a:t>なのに対し、日本では</a:t>
            </a:r>
            <a:r>
              <a:rPr lang="en-US" altLang="ja-JP" sz="2000" b="1" i="0" dirty="0">
                <a:solidFill>
                  <a:srgbClr val="000000"/>
                </a:solidFill>
                <a:effectLst/>
                <a:latin typeface="Meiryo UI" panose="020B0604030504040204" pitchFamily="50" charset="-128"/>
                <a:ea typeface="Meiryo UI" panose="020B0604030504040204" pitchFamily="50" charset="-128"/>
              </a:rPr>
              <a:t>6%</a:t>
            </a:r>
            <a:r>
              <a:rPr lang="ja-JP" altLang="en-US" sz="2000" b="0" i="0" dirty="0">
                <a:solidFill>
                  <a:srgbClr val="000000"/>
                </a:solidFill>
                <a:effectLst/>
                <a:latin typeface="Meiryo UI" panose="020B0604030504040204" pitchFamily="50" charset="-128"/>
                <a:ea typeface="Meiryo UI" panose="020B0604030504040204" pitchFamily="50" charset="-128"/>
              </a:rPr>
              <a:t>のみだった。</a:t>
            </a:r>
          </a:p>
        </p:txBody>
      </p:sp>
      <p:sp>
        <p:nvSpPr>
          <p:cNvPr id="9" name="テキスト ボックス 8">
            <a:extLst>
              <a:ext uri="{FF2B5EF4-FFF2-40B4-BE49-F238E27FC236}">
                <a16:creationId xmlns:a16="http://schemas.microsoft.com/office/drawing/2014/main" id="{CE3BF4C5-2E4E-E37B-4310-7F91FE2F0E71}"/>
              </a:ext>
            </a:extLst>
          </p:cNvPr>
          <p:cNvSpPr txBox="1"/>
          <p:nvPr/>
        </p:nvSpPr>
        <p:spPr>
          <a:xfrm>
            <a:off x="452720" y="917836"/>
            <a:ext cx="8520004" cy="461665"/>
          </a:xfrm>
          <a:prstGeom prst="rect">
            <a:avLst/>
          </a:prstGeom>
          <a:solidFill>
            <a:schemeClr val="accent3">
              <a:lumMod val="20000"/>
              <a:lumOff val="80000"/>
            </a:schemeClr>
          </a:solidFill>
          <a:ln>
            <a:solidFill>
              <a:schemeClr val="tx1"/>
            </a:solidFill>
          </a:ln>
        </p:spPr>
        <p:txBody>
          <a:bodyPr wrap="square">
            <a:spAutoFit/>
          </a:bodyPr>
          <a:lstStyle/>
          <a:p>
            <a:pPr algn="l"/>
            <a:r>
              <a:rPr lang="ja-JP" altLang="en-US" sz="2400" b="0" i="0" dirty="0">
                <a:solidFill>
                  <a:srgbClr val="000000"/>
                </a:solidFill>
                <a:effectLst/>
                <a:latin typeface="Meiryo UI" panose="020B0604030504040204" pitchFamily="50" charset="-128"/>
                <a:ea typeface="Meiryo UI" panose="020B0604030504040204" pitchFamily="50" charset="-128"/>
              </a:rPr>
              <a:t>日本における医療</a:t>
            </a:r>
            <a:r>
              <a:rPr lang="en-US" altLang="ja-JP" sz="2400" b="0" i="0" dirty="0">
                <a:solidFill>
                  <a:srgbClr val="000000"/>
                </a:solidFill>
                <a:effectLst/>
                <a:latin typeface="Meiryo UI" panose="020B0604030504040204" pitchFamily="50" charset="-128"/>
                <a:ea typeface="Meiryo UI" panose="020B0604030504040204" pitchFamily="50" charset="-128"/>
              </a:rPr>
              <a:t>DX</a:t>
            </a:r>
            <a:r>
              <a:rPr lang="ja-JP" altLang="en-US" sz="2400" b="0" i="0" dirty="0">
                <a:solidFill>
                  <a:srgbClr val="000000"/>
                </a:solidFill>
                <a:effectLst/>
                <a:latin typeface="Meiryo UI" panose="020B0604030504040204" pitchFamily="50" charset="-128"/>
                <a:ea typeface="Meiryo UI" panose="020B0604030504040204" pitchFamily="50" charset="-128"/>
              </a:rPr>
              <a:t>の遅れ</a:t>
            </a:r>
            <a:endParaRPr lang="ja-JP" altLang="en-US" sz="2400" b="1" i="0" dirty="0">
              <a:solidFill>
                <a:srgbClr val="000000"/>
              </a:solidFill>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E65C893-DF72-CB76-EB27-8A96D4E78CAC}"/>
              </a:ext>
            </a:extLst>
          </p:cNvPr>
          <p:cNvSpPr txBox="1"/>
          <p:nvPr/>
        </p:nvSpPr>
        <p:spPr>
          <a:xfrm>
            <a:off x="539552" y="2272804"/>
            <a:ext cx="8433172" cy="646331"/>
          </a:xfrm>
          <a:prstGeom prst="rect">
            <a:avLst/>
          </a:prstGeom>
          <a:noFill/>
        </p:spPr>
        <p:txBody>
          <a:bodyPr wrap="square">
            <a:spAutoFit/>
          </a:bodyPr>
          <a:lstStyle/>
          <a:p>
            <a:pPr algn="l"/>
            <a:r>
              <a:rPr lang="en-US" altLang="ja-JP" sz="1800" b="1" i="0" dirty="0">
                <a:solidFill>
                  <a:srgbClr val="000000"/>
                </a:solidFill>
                <a:effectLst/>
                <a:latin typeface="Meiryo UI" panose="020B0604030504040204" pitchFamily="50" charset="-128"/>
                <a:ea typeface="Meiryo UI" panose="020B0604030504040204" pitchFamily="50" charset="-128"/>
              </a:rPr>
              <a:t>2.</a:t>
            </a:r>
            <a:r>
              <a:rPr lang="ja-JP" altLang="en-US" sz="1800" b="1" i="0" dirty="0">
                <a:solidFill>
                  <a:srgbClr val="000000"/>
                </a:solidFill>
                <a:effectLst/>
                <a:latin typeface="Meiryo UI" panose="020B0604030504040204" pitchFamily="50" charset="-128"/>
                <a:ea typeface="Meiryo UI" panose="020B0604030504040204" pitchFamily="50" charset="-128"/>
              </a:rPr>
              <a:t>「過去</a:t>
            </a:r>
            <a:r>
              <a:rPr lang="en-US" altLang="ja-JP" sz="1800" b="1" i="0" dirty="0">
                <a:solidFill>
                  <a:srgbClr val="000000"/>
                </a:solidFill>
                <a:effectLst/>
                <a:latin typeface="Meiryo UI" panose="020B0604030504040204" pitchFamily="50" charset="-128"/>
                <a:ea typeface="Meiryo UI" panose="020B0604030504040204" pitchFamily="50" charset="-128"/>
              </a:rPr>
              <a:t>1</a:t>
            </a:r>
            <a:r>
              <a:rPr lang="ja-JP" altLang="en-US" sz="1800" b="1" i="0" dirty="0">
                <a:solidFill>
                  <a:srgbClr val="000000"/>
                </a:solidFill>
                <a:effectLst/>
                <a:latin typeface="Meiryo UI" panose="020B0604030504040204" pitchFamily="50" charset="-128"/>
                <a:ea typeface="Meiryo UI" panose="020B0604030504040204" pitchFamily="50" charset="-128"/>
              </a:rPr>
              <a:t>年以内に健康管理にデジタル技術を使ったか？」</a:t>
            </a:r>
            <a:endParaRPr lang="ja-JP" altLang="en-US" sz="1800" b="0" i="0" dirty="0">
              <a:solidFill>
                <a:srgbClr val="000000"/>
              </a:solidFill>
              <a:effectLst/>
              <a:latin typeface="Meiryo UI" panose="020B0604030504040204" pitchFamily="50" charset="-128"/>
              <a:ea typeface="Meiryo UI" panose="020B0604030504040204" pitchFamily="50" charset="-128"/>
            </a:endParaRPr>
          </a:p>
          <a:p>
            <a:pPr algn="l"/>
            <a:r>
              <a:rPr lang="ja-JP" altLang="en-US" sz="1800" b="0" i="0" dirty="0">
                <a:solidFill>
                  <a:srgbClr val="000000"/>
                </a:solidFill>
                <a:effectLst/>
                <a:latin typeface="Meiryo UI" panose="020B0604030504040204" pitchFamily="50" charset="-128"/>
                <a:ea typeface="Meiryo UI" panose="020B0604030504040204" pitchFamily="50" charset="-128"/>
              </a:rPr>
              <a:t>使用した人の割合が、世界では</a:t>
            </a:r>
            <a:r>
              <a:rPr lang="en-US" altLang="ja-JP" sz="1800" b="1" i="0" dirty="0">
                <a:solidFill>
                  <a:srgbClr val="000000"/>
                </a:solidFill>
                <a:effectLst/>
                <a:latin typeface="Meiryo UI" panose="020B0604030504040204" pitchFamily="50" charset="-128"/>
                <a:ea typeface="Meiryo UI" panose="020B0604030504040204" pitchFamily="50" charset="-128"/>
              </a:rPr>
              <a:t>60</a:t>
            </a:r>
            <a:r>
              <a:rPr lang="ja-JP" altLang="en-US" sz="1800" b="1" i="0" dirty="0">
                <a:solidFill>
                  <a:srgbClr val="000000"/>
                </a:solidFill>
                <a:effectLst/>
                <a:latin typeface="Meiryo UI" panose="020B0604030504040204" pitchFamily="50" charset="-128"/>
                <a:ea typeface="Meiryo UI" panose="020B0604030504040204" pitchFamily="50" charset="-128"/>
              </a:rPr>
              <a:t>％</a:t>
            </a:r>
            <a:r>
              <a:rPr lang="ja-JP" altLang="en-US" sz="1800" b="0" i="0" dirty="0">
                <a:solidFill>
                  <a:srgbClr val="000000"/>
                </a:solidFill>
                <a:effectLst/>
                <a:latin typeface="Meiryo UI" panose="020B0604030504040204" pitchFamily="50" charset="-128"/>
                <a:ea typeface="Meiryo UI" panose="020B0604030504040204" pitchFamily="50" charset="-128"/>
              </a:rPr>
              <a:t>なのに対して日本は</a:t>
            </a:r>
            <a:r>
              <a:rPr lang="en-US" altLang="ja-JP" sz="1800" b="1" i="0" dirty="0">
                <a:solidFill>
                  <a:srgbClr val="000000"/>
                </a:solidFill>
                <a:effectLst/>
                <a:latin typeface="Meiryo UI" panose="020B0604030504040204" pitchFamily="50" charset="-128"/>
                <a:ea typeface="Meiryo UI" panose="020B0604030504040204" pitchFamily="50" charset="-128"/>
              </a:rPr>
              <a:t>37</a:t>
            </a:r>
            <a:r>
              <a:rPr lang="ja-JP" altLang="en-US" sz="1800" b="1" i="0" dirty="0">
                <a:solidFill>
                  <a:srgbClr val="000000"/>
                </a:solidFill>
                <a:effectLst/>
                <a:latin typeface="Meiryo UI" panose="020B0604030504040204" pitchFamily="50" charset="-128"/>
                <a:ea typeface="Meiryo UI" panose="020B0604030504040204" pitchFamily="50" charset="-128"/>
              </a:rPr>
              <a:t>％</a:t>
            </a:r>
            <a:r>
              <a:rPr lang="ja-JP" altLang="en-US" sz="1800" b="0" i="0" dirty="0">
                <a:solidFill>
                  <a:srgbClr val="000000"/>
                </a:solidFill>
                <a:effectLst/>
                <a:latin typeface="Meiryo UI" panose="020B0604030504040204" pitchFamily="50" charset="-128"/>
                <a:ea typeface="Meiryo UI" panose="020B0604030504040204" pitchFamily="50" charset="-128"/>
              </a:rPr>
              <a:t>に留まった。</a:t>
            </a:r>
          </a:p>
        </p:txBody>
      </p:sp>
      <p:sp>
        <p:nvSpPr>
          <p:cNvPr id="13" name="テキスト ボックス 12">
            <a:extLst>
              <a:ext uri="{FF2B5EF4-FFF2-40B4-BE49-F238E27FC236}">
                <a16:creationId xmlns:a16="http://schemas.microsoft.com/office/drawing/2014/main" id="{8D78DE36-A1B5-5369-5757-422A205FCB1C}"/>
              </a:ext>
            </a:extLst>
          </p:cNvPr>
          <p:cNvSpPr txBox="1"/>
          <p:nvPr/>
        </p:nvSpPr>
        <p:spPr>
          <a:xfrm>
            <a:off x="539552" y="2970818"/>
            <a:ext cx="8433172" cy="923330"/>
          </a:xfrm>
          <a:prstGeom prst="rect">
            <a:avLst/>
          </a:prstGeom>
          <a:noFill/>
        </p:spPr>
        <p:txBody>
          <a:bodyPr wrap="square">
            <a:spAutoFit/>
          </a:bodyPr>
          <a:lstStyle/>
          <a:p>
            <a:pPr algn="l"/>
            <a:r>
              <a:rPr lang="en-US" altLang="ja-JP" sz="1800" b="1" i="0" dirty="0">
                <a:solidFill>
                  <a:srgbClr val="000000"/>
                </a:solidFill>
                <a:effectLst/>
                <a:latin typeface="Meiryo UI" panose="020B0604030504040204" pitchFamily="50" charset="-128"/>
                <a:ea typeface="Meiryo UI" panose="020B0604030504040204" pitchFamily="50" charset="-128"/>
              </a:rPr>
              <a:t>3.</a:t>
            </a:r>
            <a:r>
              <a:rPr lang="ja-JP" altLang="en-US" sz="1800" b="1" i="0" dirty="0">
                <a:solidFill>
                  <a:srgbClr val="000000"/>
                </a:solidFill>
                <a:effectLst/>
                <a:latin typeface="Meiryo UI" panose="020B0604030504040204" pitchFamily="50" charset="-128"/>
                <a:ea typeface="Meiryo UI" panose="020B0604030504040204" pitchFamily="50" charset="-128"/>
              </a:rPr>
              <a:t>「日本国内での医療の</a:t>
            </a:r>
            <a:r>
              <a:rPr lang="en-US" altLang="ja-JP" sz="1800" b="1" i="0" dirty="0">
                <a:solidFill>
                  <a:srgbClr val="000000"/>
                </a:solidFill>
                <a:effectLst/>
                <a:latin typeface="Meiryo UI" panose="020B0604030504040204" pitchFamily="50" charset="-128"/>
                <a:ea typeface="Meiryo UI" panose="020B0604030504040204" pitchFamily="50" charset="-128"/>
              </a:rPr>
              <a:t>AI</a:t>
            </a:r>
            <a:r>
              <a:rPr lang="ja-JP" altLang="en-US" sz="1800" b="1" i="0" dirty="0">
                <a:solidFill>
                  <a:srgbClr val="000000"/>
                </a:solidFill>
                <a:effectLst/>
                <a:latin typeface="Meiryo UI" panose="020B0604030504040204" pitchFamily="50" charset="-128"/>
                <a:ea typeface="Meiryo UI" panose="020B0604030504040204" pitchFamily="50" charset="-128"/>
              </a:rPr>
              <a:t>化へ不安を抱くか？」</a:t>
            </a:r>
            <a:endParaRPr lang="ja-JP" altLang="en-US" sz="1800" b="0" i="0" dirty="0">
              <a:solidFill>
                <a:srgbClr val="000000"/>
              </a:solidFill>
              <a:effectLst/>
              <a:latin typeface="Meiryo UI" panose="020B0604030504040204" pitchFamily="50" charset="-128"/>
              <a:ea typeface="Meiryo UI" panose="020B0604030504040204" pitchFamily="50" charset="-128"/>
            </a:endParaRPr>
          </a:p>
          <a:p>
            <a:pPr algn="l"/>
            <a:r>
              <a:rPr lang="en-US" altLang="ja-JP" sz="1800" b="0" i="0" dirty="0">
                <a:solidFill>
                  <a:srgbClr val="000000"/>
                </a:solidFill>
                <a:effectLst/>
                <a:latin typeface="Meiryo UI" panose="020B0604030504040204" pitchFamily="50" charset="-128"/>
                <a:ea typeface="Meiryo UI" panose="020B0604030504040204" pitchFamily="50" charset="-128"/>
              </a:rPr>
              <a:t>AI</a:t>
            </a:r>
            <a:r>
              <a:rPr lang="ja-JP" altLang="en-US" sz="1800" b="0" i="0" dirty="0">
                <a:solidFill>
                  <a:srgbClr val="000000"/>
                </a:solidFill>
                <a:effectLst/>
                <a:latin typeface="Meiryo UI" panose="020B0604030504040204" pitchFamily="50" charset="-128"/>
                <a:ea typeface="Meiryo UI" panose="020B0604030504040204" pitchFamily="50" charset="-128"/>
              </a:rPr>
              <a:t>を用いた「診療支援」に不安があると回答した人は</a:t>
            </a:r>
            <a:r>
              <a:rPr lang="en-US" altLang="ja-JP" sz="1800" b="1" i="0" dirty="0">
                <a:solidFill>
                  <a:srgbClr val="000000"/>
                </a:solidFill>
                <a:effectLst/>
                <a:latin typeface="Meiryo UI" panose="020B0604030504040204" pitchFamily="50" charset="-128"/>
                <a:ea typeface="Meiryo UI" panose="020B0604030504040204" pitchFamily="50" charset="-128"/>
              </a:rPr>
              <a:t>46%</a:t>
            </a:r>
            <a:r>
              <a:rPr lang="ja-JP" altLang="en-US" sz="1800" b="0" i="0" dirty="0">
                <a:solidFill>
                  <a:srgbClr val="000000"/>
                </a:solidFill>
                <a:effectLst/>
                <a:latin typeface="Meiryo UI" panose="020B0604030504040204" pitchFamily="50" charset="-128"/>
                <a:ea typeface="Meiryo UI" panose="020B0604030504040204" pitchFamily="50" charset="-128"/>
              </a:rPr>
              <a:t>、「カルテ記載補助」に不安があると回答した人は</a:t>
            </a:r>
            <a:r>
              <a:rPr lang="en-US" altLang="ja-JP" sz="1800" b="1" i="0" dirty="0">
                <a:solidFill>
                  <a:srgbClr val="000000"/>
                </a:solidFill>
                <a:effectLst/>
                <a:latin typeface="Meiryo UI" panose="020B0604030504040204" pitchFamily="50" charset="-128"/>
                <a:ea typeface="Meiryo UI" panose="020B0604030504040204" pitchFamily="50" charset="-128"/>
              </a:rPr>
              <a:t>35%</a:t>
            </a:r>
            <a:r>
              <a:rPr lang="ja-JP" altLang="en-US" sz="1800" b="0" i="0" dirty="0">
                <a:solidFill>
                  <a:srgbClr val="000000"/>
                </a:solidFill>
                <a:effectLst/>
                <a:latin typeface="Meiryo UI" panose="020B0604030504040204" pitchFamily="50" charset="-128"/>
                <a:ea typeface="Meiryo UI" panose="020B0604030504040204" pitchFamily="50" charset="-128"/>
              </a:rPr>
              <a:t>にのぼった。</a:t>
            </a:r>
          </a:p>
        </p:txBody>
      </p:sp>
      <p:sp>
        <p:nvSpPr>
          <p:cNvPr id="15" name="テキスト ボックス 14">
            <a:extLst>
              <a:ext uri="{FF2B5EF4-FFF2-40B4-BE49-F238E27FC236}">
                <a16:creationId xmlns:a16="http://schemas.microsoft.com/office/drawing/2014/main" id="{682F4A07-90B9-EECD-F9BD-E9E53A42DBCB}"/>
              </a:ext>
            </a:extLst>
          </p:cNvPr>
          <p:cNvSpPr txBox="1"/>
          <p:nvPr/>
        </p:nvSpPr>
        <p:spPr>
          <a:xfrm>
            <a:off x="539552" y="3945830"/>
            <a:ext cx="8352928" cy="923330"/>
          </a:xfrm>
          <a:prstGeom prst="rect">
            <a:avLst/>
          </a:prstGeom>
          <a:noFill/>
        </p:spPr>
        <p:txBody>
          <a:bodyPr wrap="square">
            <a:spAutoFit/>
          </a:bodyPr>
          <a:lstStyle/>
          <a:p>
            <a:pPr algn="l"/>
            <a:r>
              <a:rPr lang="en-US" altLang="ja-JP" sz="1800" b="1" i="0" dirty="0">
                <a:solidFill>
                  <a:srgbClr val="000000"/>
                </a:solidFill>
                <a:effectLst/>
                <a:latin typeface="Meiryo UI" panose="020B0604030504040204" pitchFamily="50" charset="-128"/>
                <a:ea typeface="Meiryo UI" panose="020B0604030504040204" pitchFamily="50" charset="-128"/>
              </a:rPr>
              <a:t>4.</a:t>
            </a:r>
            <a:r>
              <a:rPr lang="ja-JP" altLang="en-US" sz="1800" b="1" i="0" dirty="0">
                <a:solidFill>
                  <a:srgbClr val="000000"/>
                </a:solidFill>
                <a:effectLst/>
                <a:latin typeface="Meiryo UI" panose="020B0604030504040204" pitchFamily="50" charset="-128"/>
                <a:ea typeface="Meiryo UI" panose="020B0604030504040204" pitchFamily="50" charset="-128"/>
              </a:rPr>
              <a:t>「初診からのオンライン診断の普及率」</a:t>
            </a:r>
            <a:endParaRPr lang="ja-JP" altLang="en-US" sz="1800" b="0" i="0" dirty="0">
              <a:solidFill>
                <a:srgbClr val="000000"/>
              </a:solidFill>
              <a:effectLst/>
              <a:latin typeface="Meiryo UI" panose="020B0604030504040204" pitchFamily="50" charset="-128"/>
              <a:ea typeface="Meiryo UI" panose="020B0604030504040204" pitchFamily="50" charset="-128"/>
            </a:endParaRPr>
          </a:p>
          <a:p>
            <a:pPr algn="l"/>
            <a:r>
              <a:rPr lang="ja-JP" altLang="en-US" sz="1800" b="0" i="0" dirty="0">
                <a:solidFill>
                  <a:srgbClr val="000000"/>
                </a:solidFill>
                <a:effectLst/>
                <a:latin typeface="Meiryo UI" panose="020B0604030504040204" pitchFamily="50" charset="-128"/>
                <a:ea typeface="Meiryo UI" panose="020B0604030504040204" pitchFamily="50" charset="-128"/>
              </a:rPr>
              <a:t>新型コロナウイルスの流行に伴い、日本国内での初診からのオンライン診断が可能になった。しかし、世界平均は</a:t>
            </a:r>
            <a:r>
              <a:rPr lang="en-US" altLang="ja-JP" sz="1800" b="1" i="0" dirty="0">
                <a:solidFill>
                  <a:srgbClr val="000000"/>
                </a:solidFill>
                <a:effectLst/>
                <a:latin typeface="Meiryo UI" panose="020B0604030504040204" pitchFamily="50" charset="-128"/>
                <a:ea typeface="Meiryo UI" panose="020B0604030504040204" pitchFamily="50" charset="-128"/>
              </a:rPr>
              <a:t>23%</a:t>
            </a:r>
            <a:r>
              <a:rPr lang="ja-JP" altLang="en-US" sz="1800" b="0" i="0" dirty="0">
                <a:solidFill>
                  <a:srgbClr val="000000"/>
                </a:solidFill>
                <a:effectLst/>
                <a:latin typeface="Meiryo UI" panose="020B0604030504040204" pitchFamily="50" charset="-128"/>
                <a:ea typeface="Meiryo UI" panose="020B0604030504040204" pitchFamily="50" charset="-128"/>
              </a:rPr>
              <a:t>なのに対し、日本は</a:t>
            </a:r>
            <a:r>
              <a:rPr lang="en-US" altLang="ja-JP" sz="1800" b="1" i="0" dirty="0">
                <a:solidFill>
                  <a:srgbClr val="000000"/>
                </a:solidFill>
                <a:effectLst/>
                <a:latin typeface="Meiryo UI" panose="020B0604030504040204" pitchFamily="50" charset="-128"/>
                <a:ea typeface="Meiryo UI" panose="020B0604030504040204" pitchFamily="50" charset="-128"/>
              </a:rPr>
              <a:t>7%</a:t>
            </a:r>
            <a:r>
              <a:rPr lang="ja-JP" altLang="en-US" sz="1800" b="0" i="0" dirty="0">
                <a:solidFill>
                  <a:srgbClr val="000000"/>
                </a:solidFill>
                <a:effectLst/>
                <a:latin typeface="Meiryo UI" panose="020B0604030504040204" pitchFamily="50" charset="-128"/>
                <a:ea typeface="Meiryo UI" panose="020B0604030504040204" pitchFamily="50" charset="-128"/>
              </a:rPr>
              <a:t>にとどまった。</a:t>
            </a:r>
          </a:p>
        </p:txBody>
      </p:sp>
      <p:sp>
        <p:nvSpPr>
          <p:cNvPr id="17" name="テキスト ボックス 16">
            <a:extLst>
              <a:ext uri="{FF2B5EF4-FFF2-40B4-BE49-F238E27FC236}">
                <a16:creationId xmlns:a16="http://schemas.microsoft.com/office/drawing/2014/main" id="{D202506B-7F4B-50F2-3EB1-9B72A18FE033}"/>
              </a:ext>
            </a:extLst>
          </p:cNvPr>
          <p:cNvSpPr txBox="1"/>
          <p:nvPr/>
        </p:nvSpPr>
        <p:spPr>
          <a:xfrm>
            <a:off x="6084168" y="971436"/>
            <a:ext cx="3168352" cy="369332"/>
          </a:xfrm>
          <a:prstGeom prst="rect">
            <a:avLst/>
          </a:prstGeom>
          <a:noFill/>
        </p:spPr>
        <p:txBody>
          <a:bodyPr wrap="square">
            <a:spAutoFit/>
          </a:bodyPr>
          <a:lstStyle/>
          <a:p>
            <a:r>
              <a:rPr lang="en-US" altLang="ja-JP" b="0" i="0" dirty="0">
                <a:solidFill>
                  <a:srgbClr val="000000"/>
                </a:solidFill>
                <a:effectLst/>
                <a:latin typeface="Meiryo UI" panose="020B0604030504040204" pitchFamily="50" charset="-128"/>
                <a:ea typeface="Meiryo UI" panose="020B0604030504040204" pitchFamily="50" charset="-128"/>
              </a:rPr>
              <a:t>OPEN VENTURES</a:t>
            </a:r>
            <a:r>
              <a:rPr lang="ja-JP" altLang="en-US" dirty="0">
                <a:solidFill>
                  <a:srgbClr val="000000"/>
                </a:solidFill>
                <a:latin typeface="Meiryo UI" panose="020B0604030504040204" pitchFamily="50" charset="-128"/>
                <a:ea typeface="Meiryo UI" panose="020B0604030504040204" pitchFamily="50" charset="-128"/>
              </a:rPr>
              <a:t>㈱調査</a:t>
            </a:r>
            <a:endParaRPr lang="ja-JP" altLang="en-US" dirty="0">
              <a:latin typeface="Meiryo UI" panose="020B0604030504040204" pitchFamily="50" charset="-128"/>
              <a:ea typeface="Meiryo UI" panose="020B0604030504040204" pitchFamily="50" charset="-128"/>
            </a:endParaRPr>
          </a:p>
        </p:txBody>
      </p:sp>
      <p:pic>
        <p:nvPicPr>
          <p:cNvPr id="18" name="Picture 3">
            <a:extLst>
              <a:ext uri="{FF2B5EF4-FFF2-40B4-BE49-F238E27FC236}">
                <a16:creationId xmlns:a16="http://schemas.microsoft.com/office/drawing/2014/main" id="{4A27D573-C63C-6D95-AD0A-1D5AC000A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8">
            <a:extLst>
              <a:ext uri="{FF2B5EF4-FFF2-40B4-BE49-F238E27FC236}">
                <a16:creationId xmlns:a16="http://schemas.microsoft.com/office/drawing/2014/main" id="{6A9E3D8F-96AA-BD58-B215-689D6D3E7217}"/>
              </a:ext>
            </a:extLst>
          </p:cNvPr>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20" name="スライド番号プレースホルダー 3">
            <a:extLst>
              <a:ext uri="{FF2B5EF4-FFF2-40B4-BE49-F238E27FC236}">
                <a16:creationId xmlns:a16="http://schemas.microsoft.com/office/drawing/2014/main" id="{1A26F239-7024-6B3B-1E2E-4707C57500E1}"/>
              </a:ext>
            </a:extLst>
          </p:cNvPr>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23</a:t>
            </a:fld>
            <a:endParaRPr lang="en-US" altLang="ja-JP" b="1" dirty="0">
              <a:solidFill>
                <a:schemeClr val="bg1"/>
              </a:solidFill>
              <a:latin typeface="HG丸ｺﾞｼｯｸM-PRO" pitchFamily="50" charset="-128"/>
              <a:ea typeface="HG丸ｺﾞｼｯｸM-PRO" pitchFamily="50" charset="-128"/>
            </a:endParaRPr>
          </a:p>
        </p:txBody>
      </p:sp>
      <p:sp>
        <p:nvSpPr>
          <p:cNvPr id="22" name="テキスト ボックス 21">
            <a:extLst>
              <a:ext uri="{FF2B5EF4-FFF2-40B4-BE49-F238E27FC236}">
                <a16:creationId xmlns:a16="http://schemas.microsoft.com/office/drawing/2014/main" id="{0C235C2F-A2E4-69DD-BEB7-FC43A141CAEA}"/>
              </a:ext>
            </a:extLst>
          </p:cNvPr>
          <p:cNvSpPr txBox="1"/>
          <p:nvPr/>
        </p:nvSpPr>
        <p:spPr>
          <a:xfrm>
            <a:off x="452720" y="4938867"/>
            <a:ext cx="8439760" cy="1200329"/>
          </a:xfrm>
          <a:prstGeom prst="rect">
            <a:avLst/>
          </a:prstGeom>
          <a:noFill/>
          <a:ln w="28575">
            <a:solidFill>
              <a:srgbClr val="FF0000"/>
            </a:solidFill>
          </a:ln>
        </p:spPr>
        <p:txBody>
          <a:bodyPr wrap="square">
            <a:spAutoFit/>
          </a:bodyPr>
          <a:lstStyle/>
          <a:p>
            <a:r>
              <a:rPr lang="ja-JP" altLang="en-US" sz="2400" b="0" i="0" dirty="0">
                <a:solidFill>
                  <a:srgbClr val="000000"/>
                </a:solidFill>
                <a:effectLst/>
                <a:latin typeface="Meiryo UI" panose="020B0604030504040204" pitchFamily="50" charset="-128"/>
                <a:ea typeface="Meiryo UI" panose="020B0604030504040204" pitchFamily="50" charset="-128"/>
              </a:rPr>
              <a:t>日本における医療の</a:t>
            </a:r>
            <a:r>
              <a:rPr lang="en-US" altLang="ja-JP" sz="2400" b="0" i="0" dirty="0">
                <a:solidFill>
                  <a:srgbClr val="000000"/>
                </a:solidFill>
                <a:effectLst/>
                <a:latin typeface="Meiryo UI" panose="020B0604030504040204" pitchFamily="50" charset="-128"/>
                <a:ea typeface="Meiryo UI" panose="020B0604030504040204" pitchFamily="50" charset="-128"/>
              </a:rPr>
              <a:t>AI</a:t>
            </a:r>
            <a:r>
              <a:rPr lang="ja-JP" altLang="en-US" sz="2400" b="0" i="0" dirty="0">
                <a:solidFill>
                  <a:srgbClr val="000000"/>
                </a:solidFill>
                <a:effectLst/>
                <a:latin typeface="Meiryo UI" panose="020B0604030504040204" pitchFamily="50" charset="-128"/>
                <a:ea typeface="Meiryo UI" panose="020B0604030504040204" pitchFamily="50" charset="-128"/>
              </a:rPr>
              <a:t>化はまだまだ不十分であり、国による政策的な医療</a:t>
            </a:r>
            <a:r>
              <a:rPr lang="en-US" altLang="ja-JP" sz="2400" b="0" i="0" dirty="0">
                <a:solidFill>
                  <a:srgbClr val="000000"/>
                </a:solidFill>
                <a:effectLst/>
                <a:latin typeface="Meiryo UI" panose="020B0604030504040204" pitchFamily="50" charset="-128"/>
                <a:ea typeface="Meiryo UI" panose="020B0604030504040204" pitchFamily="50" charset="-128"/>
              </a:rPr>
              <a:t>DX</a:t>
            </a:r>
            <a:r>
              <a:rPr lang="ja-JP" altLang="en-US" sz="2400" b="0" i="0" dirty="0">
                <a:solidFill>
                  <a:srgbClr val="000000"/>
                </a:solidFill>
                <a:effectLst/>
                <a:latin typeface="Meiryo UI" panose="020B0604030504040204" pitchFamily="50" charset="-128"/>
                <a:ea typeface="Meiryo UI" panose="020B0604030504040204" pitchFamily="50" charset="-128"/>
              </a:rPr>
              <a:t>の構築（</a:t>
            </a:r>
            <a:r>
              <a:rPr lang="ja-JP" altLang="en-US" sz="2400" dirty="0">
                <a:latin typeface="Meiryo UI" panose="020B0604030504040204" pitchFamily="50" charset="-128"/>
                <a:ea typeface="Meiryo UI" panose="020B0604030504040204" pitchFamily="50" charset="-128"/>
              </a:rPr>
              <a:t>全国医療情報プラットフォーム等）ばかりでなく、</a:t>
            </a:r>
            <a:r>
              <a:rPr lang="ja-JP" altLang="en-US" sz="2400" dirty="0">
                <a:solidFill>
                  <a:srgbClr val="FF0000"/>
                </a:solidFill>
                <a:latin typeface="Meiryo UI" panose="020B0604030504040204" pitchFamily="50" charset="-128"/>
                <a:ea typeface="Meiryo UI" panose="020B0604030504040204" pitchFamily="50" charset="-128"/>
              </a:rPr>
              <a:t>個々の医療機関で医療</a:t>
            </a:r>
            <a:r>
              <a:rPr lang="en-US" altLang="ja-JP" sz="2400" dirty="0">
                <a:solidFill>
                  <a:srgbClr val="FF0000"/>
                </a:solidFill>
                <a:latin typeface="Meiryo UI" panose="020B0604030504040204" pitchFamily="50" charset="-128"/>
                <a:ea typeface="Meiryo UI" panose="020B0604030504040204" pitchFamily="50" charset="-128"/>
              </a:rPr>
              <a:t>DX</a:t>
            </a:r>
            <a:r>
              <a:rPr lang="ja-JP" altLang="en-US" sz="2400" dirty="0">
                <a:solidFill>
                  <a:srgbClr val="FF0000"/>
                </a:solidFill>
                <a:latin typeface="Meiryo UI" panose="020B0604030504040204" pitchFamily="50" charset="-128"/>
                <a:ea typeface="Meiryo UI" panose="020B0604030504040204" pitchFamily="50" charset="-128"/>
              </a:rPr>
              <a:t>を推進していく必要がある</a:t>
            </a:r>
          </a:p>
        </p:txBody>
      </p:sp>
    </p:spTree>
    <p:extLst>
      <p:ext uri="{BB962C8B-B14F-4D97-AF65-F5344CB8AC3E}">
        <p14:creationId xmlns:p14="http://schemas.microsoft.com/office/powerpoint/2010/main" val="2911109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矢印: 下 23">
            <a:extLst>
              <a:ext uri="{FF2B5EF4-FFF2-40B4-BE49-F238E27FC236}">
                <a16:creationId xmlns:a16="http://schemas.microsoft.com/office/drawing/2014/main" id="{BB266CE2-9F4F-9A0D-949B-3542E64F53E4}"/>
              </a:ext>
            </a:extLst>
          </p:cNvPr>
          <p:cNvSpPr/>
          <p:nvPr/>
        </p:nvSpPr>
        <p:spPr>
          <a:xfrm>
            <a:off x="2483768" y="1298377"/>
            <a:ext cx="4491136" cy="4666739"/>
          </a:xfrm>
          <a:prstGeom prst="downArrow">
            <a:avLst>
              <a:gd name="adj1" fmla="val 50000"/>
              <a:gd name="adj2" fmla="val 5232"/>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0713D17A-93D3-B653-BA4B-F504207F9AB8}"/>
              </a:ext>
            </a:extLst>
          </p:cNvPr>
          <p:cNvSpPr txBox="1"/>
          <p:nvPr/>
        </p:nvSpPr>
        <p:spPr>
          <a:xfrm>
            <a:off x="683568" y="836712"/>
            <a:ext cx="8145140" cy="461665"/>
          </a:xfrm>
          <a:prstGeom prst="rect">
            <a:avLst/>
          </a:prstGeom>
          <a:solidFill>
            <a:schemeClr val="accent3">
              <a:lumMod val="75000"/>
            </a:schemeClr>
          </a:solidFill>
          <a:ln>
            <a:solidFill>
              <a:schemeClr val="tx1"/>
            </a:solidFill>
          </a:ln>
        </p:spPr>
        <p:txBody>
          <a:bodyPr wrap="square">
            <a:spAutoFit/>
          </a:bodyPr>
          <a:lstStyle/>
          <a:p>
            <a:pPr algn="ctr"/>
            <a:r>
              <a:rPr lang="ja-JP" altLang="en-US" sz="2400" dirty="0">
                <a:solidFill>
                  <a:schemeClr val="bg1"/>
                </a:solidFill>
                <a:latin typeface="Meiryo UI" panose="020B0604030504040204" pitchFamily="50" charset="-128"/>
                <a:ea typeface="Meiryo UI" panose="020B0604030504040204" pitchFamily="50" charset="-128"/>
              </a:rPr>
              <a:t>病院経営の視点での自院の問題点とは何か</a:t>
            </a:r>
            <a:endParaRPr lang="en-US" altLang="ja-JP" sz="2400" dirty="0">
              <a:solidFill>
                <a:schemeClr val="bg1"/>
              </a:solidFill>
              <a:latin typeface="Meiryo UI" panose="020B0604030504040204" pitchFamily="50" charset="-128"/>
              <a:ea typeface="Meiryo UI" panose="020B0604030504040204" pitchFamily="50" charset="-128"/>
            </a:endParaRPr>
          </a:p>
        </p:txBody>
      </p:sp>
      <p:pic>
        <p:nvPicPr>
          <p:cNvPr id="8" name="Picture 3">
            <a:extLst>
              <a:ext uri="{FF2B5EF4-FFF2-40B4-BE49-F238E27FC236}">
                <a16:creationId xmlns:a16="http://schemas.microsoft.com/office/drawing/2014/main" id="{2B134BCF-2236-AAEF-87EE-A44ADDD77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a:extLst>
              <a:ext uri="{FF2B5EF4-FFF2-40B4-BE49-F238E27FC236}">
                <a16:creationId xmlns:a16="http://schemas.microsoft.com/office/drawing/2014/main" id="{F9B10591-5F72-28A4-D10E-99058DD5ACF8}"/>
              </a:ext>
            </a:extLst>
          </p:cNvPr>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10" name="スライド番号プレースホルダー 3">
            <a:extLst>
              <a:ext uri="{FF2B5EF4-FFF2-40B4-BE49-F238E27FC236}">
                <a16:creationId xmlns:a16="http://schemas.microsoft.com/office/drawing/2014/main" id="{947C84C6-AA57-2F45-69C9-0D6CB57C1183}"/>
              </a:ext>
            </a:extLst>
          </p:cNvPr>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24</a:t>
            </a:fld>
            <a:endParaRPr lang="en-US" altLang="ja-JP" b="1" dirty="0">
              <a:solidFill>
                <a:schemeClr val="bg1"/>
              </a:solidFill>
              <a:latin typeface="HG丸ｺﾞｼｯｸM-PRO" pitchFamily="50" charset="-128"/>
              <a:ea typeface="HG丸ｺﾞｼｯｸM-PRO" pitchFamily="50" charset="-128"/>
            </a:endParaRPr>
          </a:p>
        </p:txBody>
      </p:sp>
      <p:sp>
        <p:nvSpPr>
          <p:cNvPr id="12" name="テキスト ボックス 11">
            <a:extLst>
              <a:ext uri="{FF2B5EF4-FFF2-40B4-BE49-F238E27FC236}">
                <a16:creationId xmlns:a16="http://schemas.microsoft.com/office/drawing/2014/main" id="{968F40F1-D320-1AC0-8331-8061D4A0B7D2}"/>
              </a:ext>
            </a:extLst>
          </p:cNvPr>
          <p:cNvSpPr txBox="1"/>
          <p:nvPr/>
        </p:nvSpPr>
        <p:spPr>
          <a:xfrm>
            <a:off x="683568" y="3429000"/>
            <a:ext cx="8145140" cy="461665"/>
          </a:xfrm>
          <a:prstGeom prst="rect">
            <a:avLst/>
          </a:prstGeom>
          <a:solidFill>
            <a:schemeClr val="bg1"/>
          </a:solidFill>
          <a:ln w="19050">
            <a:solidFill>
              <a:schemeClr val="tx1"/>
            </a:solidFill>
          </a:ln>
        </p:spPr>
        <p:txBody>
          <a:bodyPr wrap="square">
            <a:spAutoFit/>
          </a:bodyPr>
          <a:lstStyle/>
          <a:p>
            <a:pPr algn="ctr"/>
            <a:r>
              <a:rPr kumimoji="1" lang="ja-JP" altLang="en-US" sz="2400" dirty="0">
                <a:latin typeface="Meiryo UI" panose="020B0604030504040204" pitchFamily="50" charset="-128"/>
                <a:ea typeface="Meiryo UI" panose="020B0604030504040204" pitchFamily="50" charset="-128"/>
              </a:rPr>
              <a:t>医療</a:t>
            </a:r>
            <a:r>
              <a:rPr kumimoji="1"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で解決できる</a:t>
            </a:r>
            <a:r>
              <a:rPr kumimoji="1" lang="ja-JP" altLang="en-US" sz="2400" dirty="0">
                <a:latin typeface="Meiryo UI" panose="020B0604030504040204" pitchFamily="50" charset="-128"/>
                <a:ea typeface="Meiryo UI" panose="020B0604030504040204" pitchFamily="50" charset="-128"/>
              </a:rPr>
              <a:t>自院の問題点は何か</a:t>
            </a:r>
            <a:endParaRPr kumimoji="1" lang="en-US" altLang="ja-JP" sz="24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AA387C3-0A2E-F04C-2AA9-9999543214C0}"/>
              </a:ext>
            </a:extLst>
          </p:cNvPr>
          <p:cNvSpPr txBox="1"/>
          <p:nvPr/>
        </p:nvSpPr>
        <p:spPr>
          <a:xfrm>
            <a:off x="675581" y="2564904"/>
            <a:ext cx="8145140" cy="461665"/>
          </a:xfrm>
          <a:prstGeom prst="rect">
            <a:avLst/>
          </a:prstGeom>
          <a:solidFill>
            <a:schemeClr val="bg1"/>
          </a:solidFill>
          <a:ln w="19050">
            <a:solidFill>
              <a:schemeClr val="tx1"/>
            </a:solidFill>
          </a:ln>
        </p:spPr>
        <p:txBody>
          <a:bodyPr wrap="square">
            <a:spAutoFit/>
          </a:bodyPr>
          <a:lstStyle/>
          <a:p>
            <a:pPr algn="ctr"/>
            <a:r>
              <a:rPr lang="ja-JP" altLang="en-US" sz="2400" dirty="0">
                <a:latin typeface="Meiryo UI" panose="020B0604030504040204" pitchFamily="50" charset="-128"/>
                <a:ea typeface="Meiryo UI" panose="020B0604030504040204" pitchFamily="50" charset="-128"/>
              </a:rPr>
              <a:t>問題点の何を解決するか</a:t>
            </a:r>
            <a:endParaRPr lang="en-US" altLang="ja-JP" sz="2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C1CE87F-1DB0-3A9F-36A3-B8BC5977F4D8}"/>
              </a:ext>
            </a:extLst>
          </p:cNvPr>
          <p:cNvSpPr txBox="1"/>
          <p:nvPr/>
        </p:nvSpPr>
        <p:spPr>
          <a:xfrm>
            <a:off x="683568" y="4293096"/>
            <a:ext cx="8145140" cy="461665"/>
          </a:xfrm>
          <a:prstGeom prst="rect">
            <a:avLst/>
          </a:prstGeom>
          <a:solidFill>
            <a:schemeClr val="bg1"/>
          </a:solidFill>
          <a:ln w="19050">
            <a:solidFill>
              <a:schemeClr val="tx1"/>
            </a:solidFill>
          </a:ln>
        </p:spPr>
        <p:txBody>
          <a:bodyPr wrap="square">
            <a:spAutoFit/>
          </a:bodyPr>
          <a:lstStyle/>
          <a:p>
            <a:pPr algn="ctr"/>
            <a:r>
              <a:rPr kumimoji="1" lang="ja-JP" altLang="en-US" sz="2400" dirty="0">
                <a:latin typeface="Meiryo UI" panose="020B0604030504040204" pitchFamily="50" charset="-128"/>
                <a:ea typeface="Meiryo UI" panose="020B0604030504040204" pitchFamily="50" charset="-128"/>
              </a:rPr>
              <a:t>医療</a:t>
            </a:r>
            <a:r>
              <a:rPr kumimoji="1"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でどのように解決するか</a:t>
            </a:r>
            <a:endParaRPr kumimoji="1" lang="en-US" altLang="ja-JP" sz="2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05C260C0-7492-B707-CCA7-AEFE66C8B19B}"/>
              </a:ext>
            </a:extLst>
          </p:cNvPr>
          <p:cNvSpPr txBox="1"/>
          <p:nvPr/>
        </p:nvSpPr>
        <p:spPr>
          <a:xfrm>
            <a:off x="683568" y="5157192"/>
            <a:ext cx="8145140" cy="461665"/>
          </a:xfrm>
          <a:prstGeom prst="rect">
            <a:avLst/>
          </a:prstGeom>
          <a:solidFill>
            <a:schemeClr val="bg1"/>
          </a:solidFill>
          <a:ln w="19050">
            <a:solidFill>
              <a:schemeClr val="tx1"/>
            </a:solidFill>
          </a:ln>
        </p:spPr>
        <p:txBody>
          <a:bodyPr wrap="square">
            <a:spAutoFit/>
          </a:bodyPr>
          <a:lstStyle/>
          <a:p>
            <a:pPr algn="ctr"/>
            <a:r>
              <a:rPr kumimoji="1" lang="ja-JP" altLang="en-US" sz="2400" dirty="0">
                <a:latin typeface="Meiryo UI" panose="020B0604030504040204" pitchFamily="50" charset="-128"/>
                <a:ea typeface="Meiryo UI" panose="020B0604030504040204" pitchFamily="50" charset="-128"/>
              </a:rPr>
              <a:t>費用、スケジュール、組織</a:t>
            </a:r>
            <a:endParaRPr kumimoji="1" lang="en-US" altLang="ja-JP" sz="2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F5CE3A0E-11D0-C1F3-983E-94403D858137}"/>
              </a:ext>
            </a:extLst>
          </p:cNvPr>
          <p:cNvSpPr txBox="1"/>
          <p:nvPr/>
        </p:nvSpPr>
        <p:spPr>
          <a:xfrm>
            <a:off x="683568" y="1700808"/>
            <a:ext cx="8145140" cy="461665"/>
          </a:xfrm>
          <a:prstGeom prst="rect">
            <a:avLst/>
          </a:prstGeom>
          <a:solidFill>
            <a:schemeClr val="bg1"/>
          </a:solidFill>
          <a:ln w="19050">
            <a:solidFill>
              <a:schemeClr val="tx1"/>
            </a:solidFill>
          </a:ln>
        </p:spPr>
        <p:txBody>
          <a:bodyPr wrap="square">
            <a:spAutoFit/>
          </a:bodyPr>
          <a:lstStyle/>
          <a:p>
            <a:pPr algn="ctr"/>
            <a:r>
              <a:rPr kumimoji="1" lang="ja-JP" altLang="en-US" sz="2400" dirty="0">
                <a:latin typeface="Meiryo UI" panose="020B0604030504040204" pitchFamily="50" charset="-128"/>
                <a:ea typeface="Meiryo UI" panose="020B0604030504040204" pitchFamily="50" charset="-128"/>
              </a:rPr>
              <a:t>現在の問題点か将来の問題点か</a:t>
            </a:r>
            <a:endParaRPr kumimoji="1" lang="en-US" altLang="ja-JP" sz="2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49EAABC4-8A4B-4394-E385-F3568333AC40}"/>
              </a:ext>
            </a:extLst>
          </p:cNvPr>
          <p:cNvSpPr txBox="1"/>
          <p:nvPr/>
        </p:nvSpPr>
        <p:spPr>
          <a:xfrm>
            <a:off x="675581" y="1268760"/>
            <a:ext cx="8145140" cy="400110"/>
          </a:xfrm>
          <a:prstGeom prst="rect">
            <a:avLst/>
          </a:prstGeom>
          <a:noFill/>
          <a:ln>
            <a:noFill/>
          </a:ln>
        </p:spPr>
        <p:txBody>
          <a:bodyPr wrap="square">
            <a:spAutoFit/>
          </a:bodyPr>
          <a:lstStyle/>
          <a:p>
            <a:pPr algn="ctr"/>
            <a:r>
              <a:rPr lang="ja-JP" altLang="en-US" sz="2000" dirty="0">
                <a:solidFill>
                  <a:srgbClr val="FF0000"/>
                </a:solidFill>
                <a:latin typeface="Meiryo UI" panose="020B0604030504040204" pitchFamily="50" charset="-128"/>
                <a:ea typeface="Meiryo UI" panose="020B0604030504040204" pitchFamily="50" charset="-128"/>
              </a:rPr>
              <a:t>問題意識と現状分析</a:t>
            </a:r>
            <a:endParaRPr lang="en-US" altLang="ja-JP" sz="2000" dirty="0">
              <a:solidFill>
                <a:srgbClr val="FF0000"/>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90D4260A-649D-87A2-121E-09923B99AC36}"/>
              </a:ext>
            </a:extLst>
          </p:cNvPr>
          <p:cNvSpPr txBox="1"/>
          <p:nvPr/>
        </p:nvSpPr>
        <p:spPr>
          <a:xfrm>
            <a:off x="683568" y="2132856"/>
            <a:ext cx="8145140" cy="400110"/>
          </a:xfrm>
          <a:prstGeom prst="rect">
            <a:avLst/>
          </a:prstGeom>
          <a:noFill/>
          <a:ln>
            <a:noFill/>
          </a:ln>
        </p:spPr>
        <p:txBody>
          <a:bodyPr wrap="square">
            <a:spAutoFit/>
          </a:bodyPr>
          <a:lstStyle/>
          <a:p>
            <a:pPr algn="ctr"/>
            <a:r>
              <a:rPr lang="ja-JP" altLang="en-US" sz="2000" dirty="0">
                <a:solidFill>
                  <a:srgbClr val="FF0000"/>
                </a:solidFill>
                <a:latin typeface="Meiryo UI" panose="020B0604030504040204" pitchFamily="50" charset="-128"/>
                <a:ea typeface="Meiryo UI" panose="020B0604030504040204" pitchFamily="50" charset="-128"/>
              </a:rPr>
              <a:t>医療マーケットの確認、診療報酬改定分析</a:t>
            </a:r>
            <a:endParaRPr lang="en-US" altLang="ja-JP" sz="2000" dirty="0">
              <a:solidFill>
                <a:srgbClr val="FF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4E7D1D4-40C6-7B37-D1E5-9A4DCF6C1EA9}"/>
              </a:ext>
            </a:extLst>
          </p:cNvPr>
          <p:cNvSpPr txBox="1"/>
          <p:nvPr/>
        </p:nvSpPr>
        <p:spPr>
          <a:xfrm>
            <a:off x="683568" y="2996952"/>
            <a:ext cx="8145140" cy="400110"/>
          </a:xfrm>
          <a:prstGeom prst="rect">
            <a:avLst/>
          </a:prstGeom>
          <a:noFill/>
          <a:ln>
            <a:noFill/>
          </a:ln>
        </p:spPr>
        <p:txBody>
          <a:bodyPr wrap="square">
            <a:spAutoFit/>
          </a:bodyPr>
          <a:lstStyle/>
          <a:p>
            <a:pPr algn="ctr"/>
            <a:r>
              <a:rPr lang="ja-JP" altLang="en-US" sz="2000" dirty="0">
                <a:solidFill>
                  <a:srgbClr val="FF0000"/>
                </a:solidFill>
                <a:latin typeface="Meiryo UI" panose="020B0604030504040204" pitchFamily="50" charset="-128"/>
                <a:ea typeface="Meiryo UI" panose="020B0604030504040204" pitchFamily="50" charset="-128"/>
              </a:rPr>
              <a:t>問題点の本質確認</a:t>
            </a:r>
            <a:endParaRPr lang="en-US" altLang="ja-JP" sz="2000" dirty="0">
              <a:solidFill>
                <a:srgbClr val="FF000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6DC5211-6A59-5A91-9AAC-130D2A9AD43B}"/>
              </a:ext>
            </a:extLst>
          </p:cNvPr>
          <p:cNvSpPr txBox="1"/>
          <p:nvPr/>
        </p:nvSpPr>
        <p:spPr>
          <a:xfrm>
            <a:off x="683568" y="3861048"/>
            <a:ext cx="8145140" cy="400110"/>
          </a:xfrm>
          <a:prstGeom prst="rect">
            <a:avLst/>
          </a:prstGeom>
          <a:noFill/>
          <a:ln>
            <a:noFill/>
          </a:ln>
        </p:spPr>
        <p:txBody>
          <a:bodyPr wrap="square">
            <a:spAutoFit/>
          </a:bodyPr>
          <a:lstStyle/>
          <a:p>
            <a:pPr algn="ctr"/>
            <a:r>
              <a:rPr lang="ja-JP" altLang="en-US" sz="2000" dirty="0">
                <a:solidFill>
                  <a:srgbClr val="FF0000"/>
                </a:solidFill>
                <a:latin typeface="Meiryo UI" panose="020B0604030504040204" pitchFamily="50" charset="-128"/>
                <a:ea typeface="Meiryo UI" panose="020B0604030504040204" pitchFamily="50" charset="-128"/>
              </a:rPr>
              <a:t>医療</a:t>
            </a:r>
            <a:r>
              <a:rPr lang="en-US" altLang="ja-JP" sz="2000" dirty="0">
                <a:solidFill>
                  <a:srgbClr val="FF0000"/>
                </a:solidFill>
                <a:latin typeface="Meiryo UI" panose="020B0604030504040204" pitchFamily="50" charset="-128"/>
                <a:ea typeface="Meiryo UI" panose="020B0604030504040204" pitchFamily="50" charset="-128"/>
              </a:rPr>
              <a:t>DX</a:t>
            </a:r>
            <a:r>
              <a:rPr lang="ja-JP" altLang="en-US" sz="2000" dirty="0">
                <a:solidFill>
                  <a:srgbClr val="FF0000"/>
                </a:solidFill>
                <a:latin typeface="Meiryo UI" panose="020B0604030504040204" pitchFamily="50" charset="-128"/>
                <a:ea typeface="Meiryo UI" panose="020B0604030504040204" pitchFamily="50" charset="-128"/>
              </a:rPr>
              <a:t>の調査研究</a:t>
            </a:r>
            <a:endParaRPr lang="en-US" altLang="ja-JP" sz="2000"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C1E0BA5-42D5-5013-2B2C-5936273ED8C2}"/>
              </a:ext>
            </a:extLst>
          </p:cNvPr>
          <p:cNvSpPr txBox="1"/>
          <p:nvPr/>
        </p:nvSpPr>
        <p:spPr>
          <a:xfrm>
            <a:off x="683568" y="4725144"/>
            <a:ext cx="8145140" cy="400110"/>
          </a:xfrm>
          <a:prstGeom prst="rect">
            <a:avLst/>
          </a:prstGeom>
          <a:noFill/>
          <a:ln>
            <a:noFill/>
          </a:ln>
        </p:spPr>
        <p:txBody>
          <a:bodyPr wrap="square">
            <a:spAutoFit/>
          </a:bodyPr>
          <a:lstStyle/>
          <a:p>
            <a:pPr algn="ctr"/>
            <a:r>
              <a:rPr lang="ja-JP" altLang="en-US" sz="2000" dirty="0">
                <a:solidFill>
                  <a:srgbClr val="FF0000"/>
                </a:solidFill>
                <a:latin typeface="Meiryo UI" panose="020B0604030504040204" pitchFamily="50" charset="-128"/>
                <a:ea typeface="Meiryo UI" panose="020B0604030504040204" pitchFamily="50" charset="-128"/>
              </a:rPr>
              <a:t>経営に貢献できるソリューションとして医療</a:t>
            </a:r>
            <a:r>
              <a:rPr lang="en-US" altLang="ja-JP" sz="2000" dirty="0">
                <a:solidFill>
                  <a:srgbClr val="FF0000"/>
                </a:solidFill>
                <a:latin typeface="Meiryo UI" panose="020B0604030504040204" pitchFamily="50" charset="-128"/>
                <a:ea typeface="Meiryo UI" panose="020B0604030504040204" pitchFamily="50" charset="-128"/>
              </a:rPr>
              <a:t>DX</a:t>
            </a:r>
          </a:p>
        </p:txBody>
      </p:sp>
      <p:sp>
        <p:nvSpPr>
          <p:cNvPr id="23" name="テキスト ボックス 22">
            <a:extLst>
              <a:ext uri="{FF2B5EF4-FFF2-40B4-BE49-F238E27FC236}">
                <a16:creationId xmlns:a16="http://schemas.microsoft.com/office/drawing/2014/main" id="{B1F78006-C358-3916-479F-B159BC7A9964}"/>
              </a:ext>
            </a:extLst>
          </p:cNvPr>
          <p:cNvSpPr txBox="1"/>
          <p:nvPr/>
        </p:nvSpPr>
        <p:spPr>
          <a:xfrm>
            <a:off x="702668" y="6021288"/>
            <a:ext cx="8145140" cy="461665"/>
          </a:xfrm>
          <a:prstGeom prst="rect">
            <a:avLst/>
          </a:prstGeom>
          <a:solidFill>
            <a:schemeClr val="accent2"/>
          </a:solidFill>
          <a:ln>
            <a:solidFill>
              <a:schemeClr val="tx1"/>
            </a:solidFill>
          </a:ln>
        </p:spPr>
        <p:txBody>
          <a:bodyPr wrap="square">
            <a:spAutoFit/>
          </a:bodyPr>
          <a:lstStyle/>
          <a:p>
            <a:pPr algn="ctr"/>
            <a:r>
              <a:rPr lang="ja-JP" altLang="en-US" sz="2400" dirty="0">
                <a:solidFill>
                  <a:schemeClr val="bg1"/>
                </a:solidFill>
                <a:latin typeface="Meiryo UI" panose="020B0604030504040204" pitchFamily="50" charset="-128"/>
                <a:ea typeface="Meiryo UI" panose="020B0604030504040204" pitchFamily="50" charset="-128"/>
              </a:rPr>
              <a:t>病院経営の向上（収益向上、合理化、効率化）</a:t>
            </a:r>
            <a:endParaRPr lang="en-US" altLang="ja-JP" sz="2400" dirty="0">
              <a:solidFill>
                <a:schemeClr val="bg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49763085-C933-9743-A2DB-77714662096D}"/>
              </a:ext>
            </a:extLst>
          </p:cNvPr>
          <p:cNvSpPr txBox="1"/>
          <p:nvPr/>
        </p:nvSpPr>
        <p:spPr>
          <a:xfrm>
            <a:off x="899592" y="148570"/>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病院で行う医療</a:t>
            </a:r>
            <a:r>
              <a:rPr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対策</a:t>
            </a:r>
            <a:endParaRPr kumimoji="1" lang="ja-JP" altLang="en-US" sz="24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3F27B86D-9ECE-B511-823D-850E3D5F0A72}"/>
              </a:ext>
            </a:extLst>
          </p:cNvPr>
          <p:cNvSpPr/>
          <p:nvPr/>
        </p:nvSpPr>
        <p:spPr>
          <a:xfrm>
            <a:off x="864073" y="620688"/>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Picture 2" descr="C:\Users\personal\Documents\事業開発部\新会社\ロゴ\rogo_2\rogo_A_en.jpg">
            <a:extLst>
              <a:ext uri="{FF2B5EF4-FFF2-40B4-BE49-F238E27FC236}">
                <a16:creationId xmlns:a16="http://schemas.microsoft.com/office/drawing/2014/main" id="{DF662C10-7D66-563B-BAC6-AB91AA9644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951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楕円 27">
            <a:extLst>
              <a:ext uri="{FF2B5EF4-FFF2-40B4-BE49-F238E27FC236}">
                <a16:creationId xmlns:a16="http://schemas.microsoft.com/office/drawing/2014/main" id="{2DAB69EA-1993-411B-9138-E4ABE0A55ECA}"/>
              </a:ext>
            </a:extLst>
          </p:cNvPr>
          <p:cNvSpPr/>
          <p:nvPr/>
        </p:nvSpPr>
        <p:spPr>
          <a:xfrm>
            <a:off x="1192892" y="856645"/>
            <a:ext cx="7334774" cy="329243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918A8278-D091-49DC-A547-D1BE83186C4F}"/>
              </a:ext>
            </a:extLst>
          </p:cNvPr>
          <p:cNvSpPr txBox="1"/>
          <p:nvPr/>
        </p:nvSpPr>
        <p:spPr>
          <a:xfrm>
            <a:off x="361678" y="1296911"/>
            <a:ext cx="3995936" cy="400110"/>
          </a:xfrm>
          <a:prstGeom prst="rect">
            <a:avLst/>
          </a:prstGeom>
          <a:noFill/>
        </p:spPr>
        <p:txBody>
          <a:bodyPr wrap="square">
            <a:spAutoFit/>
          </a:bodyPr>
          <a:lstStyle/>
          <a:p>
            <a:pPr algn="ctr" fontAlgn="base"/>
            <a:r>
              <a:rPr lang="ja-JP" altLang="en-US" sz="2000" i="0" dirty="0">
                <a:effectLst/>
                <a:latin typeface="Meiryo UI" panose="020B0604030504040204" pitchFamily="50" charset="-128"/>
                <a:ea typeface="Meiryo UI" panose="020B0604030504040204" pitchFamily="50" charset="-128"/>
              </a:rPr>
              <a:t>現場の業務効率化</a:t>
            </a:r>
          </a:p>
        </p:txBody>
      </p:sp>
      <p:sp>
        <p:nvSpPr>
          <p:cNvPr id="5" name="テキスト ボックス 4">
            <a:extLst>
              <a:ext uri="{FF2B5EF4-FFF2-40B4-BE49-F238E27FC236}">
                <a16:creationId xmlns:a16="http://schemas.microsoft.com/office/drawing/2014/main" id="{CD69ED69-E94E-0C1D-DFD7-F605ADA1DE91}"/>
              </a:ext>
            </a:extLst>
          </p:cNvPr>
          <p:cNvSpPr txBox="1"/>
          <p:nvPr/>
        </p:nvSpPr>
        <p:spPr>
          <a:xfrm>
            <a:off x="2899868" y="1371496"/>
            <a:ext cx="6262389" cy="400110"/>
          </a:xfrm>
          <a:prstGeom prst="rect">
            <a:avLst/>
          </a:prstGeom>
          <a:noFill/>
        </p:spPr>
        <p:txBody>
          <a:bodyPr wrap="square">
            <a:spAutoFit/>
          </a:bodyPr>
          <a:lstStyle/>
          <a:p>
            <a:pPr algn="ctr" fontAlgn="base"/>
            <a:r>
              <a:rPr lang="ja-JP" altLang="en-US" sz="2000" i="0" dirty="0">
                <a:effectLst/>
                <a:latin typeface="Meiryo UI" panose="020B0604030504040204" pitchFamily="50" charset="-128"/>
                <a:ea typeface="Meiryo UI" panose="020B0604030504040204" pitchFamily="50" charset="-128"/>
              </a:rPr>
              <a:t>遠隔診療（オンライン診療）の実用化</a:t>
            </a:r>
          </a:p>
        </p:txBody>
      </p:sp>
      <p:sp>
        <p:nvSpPr>
          <p:cNvPr id="7" name="テキスト ボックス 6">
            <a:extLst>
              <a:ext uri="{FF2B5EF4-FFF2-40B4-BE49-F238E27FC236}">
                <a16:creationId xmlns:a16="http://schemas.microsoft.com/office/drawing/2014/main" id="{9295C8A5-B177-5276-C35C-6701BB6013E4}"/>
              </a:ext>
            </a:extLst>
          </p:cNvPr>
          <p:cNvSpPr txBox="1"/>
          <p:nvPr/>
        </p:nvSpPr>
        <p:spPr>
          <a:xfrm>
            <a:off x="839971" y="1681208"/>
            <a:ext cx="4572000" cy="400110"/>
          </a:xfrm>
          <a:prstGeom prst="rect">
            <a:avLst/>
          </a:prstGeom>
          <a:noFill/>
        </p:spPr>
        <p:txBody>
          <a:bodyPr wrap="square">
            <a:spAutoFit/>
          </a:bodyPr>
          <a:lstStyle/>
          <a:p>
            <a:pPr algn="ctr" fontAlgn="base"/>
            <a:r>
              <a:rPr lang="ja-JP" altLang="en-US" sz="2000" i="0" dirty="0">
                <a:effectLst/>
                <a:latin typeface="Meiryo UI" panose="020B0604030504040204" pitchFamily="50" charset="-128"/>
                <a:ea typeface="Meiryo UI" panose="020B0604030504040204" pitchFamily="50" charset="-128"/>
              </a:rPr>
              <a:t>クラウド化による</a:t>
            </a:r>
            <a:r>
              <a:rPr lang="en-US" altLang="ja-JP" sz="2000" i="0" dirty="0">
                <a:effectLst/>
                <a:latin typeface="Meiryo UI" panose="020B0604030504040204" pitchFamily="50" charset="-128"/>
                <a:ea typeface="Meiryo UI" panose="020B0604030504040204" pitchFamily="50" charset="-128"/>
              </a:rPr>
              <a:t>BCP</a:t>
            </a:r>
            <a:r>
              <a:rPr lang="ja-JP" altLang="en-US" sz="2000" i="0" dirty="0">
                <a:effectLst/>
                <a:latin typeface="Meiryo UI" panose="020B0604030504040204" pitchFamily="50" charset="-128"/>
                <a:ea typeface="Meiryo UI" panose="020B0604030504040204" pitchFamily="50" charset="-128"/>
              </a:rPr>
              <a:t>強化</a:t>
            </a:r>
          </a:p>
        </p:txBody>
      </p:sp>
      <p:sp>
        <p:nvSpPr>
          <p:cNvPr id="9" name="テキスト ボックス 8">
            <a:extLst>
              <a:ext uri="{FF2B5EF4-FFF2-40B4-BE49-F238E27FC236}">
                <a16:creationId xmlns:a16="http://schemas.microsoft.com/office/drawing/2014/main" id="{2EBA5101-209B-D7DF-7B8B-2884717B6773}"/>
              </a:ext>
            </a:extLst>
          </p:cNvPr>
          <p:cNvSpPr txBox="1"/>
          <p:nvPr/>
        </p:nvSpPr>
        <p:spPr>
          <a:xfrm>
            <a:off x="5121277" y="2868593"/>
            <a:ext cx="3851447" cy="400110"/>
          </a:xfrm>
          <a:prstGeom prst="rect">
            <a:avLst/>
          </a:prstGeom>
          <a:noFill/>
        </p:spPr>
        <p:txBody>
          <a:bodyPr wrap="square">
            <a:spAutoFit/>
          </a:bodyPr>
          <a:lstStyle/>
          <a:p>
            <a:pPr algn="ctr" fontAlgn="base"/>
            <a:r>
              <a:rPr lang="ja-JP" altLang="en-US" sz="2000" i="0" dirty="0">
                <a:effectLst/>
                <a:latin typeface="Meiryo UI" panose="020B0604030504040204" pitchFamily="50" charset="-128"/>
                <a:ea typeface="Meiryo UI" panose="020B0604030504040204" pitchFamily="50" charset="-128"/>
              </a:rPr>
              <a:t>予防医療サービスの普及</a:t>
            </a:r>
          </a:p>
        </p:txBody>
      </p:sp>
      <p:sp>
        <p:nvSpPr>
          <p:cNvPr id="11" name="テキスト ボックス 10">
            <a:extLst>
              <a:ext uri="{FF2B5EF4-FFF2-40B4-BE49-F238E27FC236}">
                <a16:creationId xmlns:a16="http://schemas.microsoft.com/office/drawing/2014/main" id="{1042F162-35C2-C0ED-7798-EFD2E254A152}"/>
              </a:ext>
            </a:extLst>
          </p:cNvPr>
          <p:cNvSpPr txBox="1"/>
          <p:nvPr/>
        </p:nvSpPr>
        <p:spPr>
          <a:xfrm>
            <a:off x="1188274" y="2841475"/>
            <a:ext cx="4572000" cy="400110"/>
          </a:xfrm>
          <a:prstGeom prst="rect">
            <a:avLst/>
          </a:prstGeom>
          <a:noFill/>
        </p:spPr>
        <p:txBody>
          <a:bodyPr wrap="square">
            <a:spAutoFit/>
          </a:bodyPr>
          <a:lstStyle/>
          <a:p>
            <a:pPr algn="ctr"/>
            <a:r>
              <a:rPr lang="ja-JP" altLang="en-US" sz="2000" dirty="0">
                <a:latin typeface="Meiryo UI" panose="020B0604030504040204" pitchFamily="50" charset="-128"/>
                <a:ea typeface="Meiryo UI" panose="020B0604030504040204" pitchFamily="50" charset="-128"/>
              </a:rPr>
              <a:t>患者の待ち時間を削減</a:t>
            </a:r>
          </a:p>
        </p:txBody>
      </p:sp>
      <p:sp>
        <p:nvSpPr>
          <p:cNvPr id="13" name="テキスト ボックス 12">
            <a:extLst>
              <a:ext uri="{FF2B5EF4-FFF2-40B4-BE49-F238E27FC236}">
                <a16:creationId xmlns:a16="http://schemas.microsoft.com/office/drawing/2014/main" id="{321F0584-4794-4323-FD68-0D10760B3A9F}"/>
              </a:ext>
            </a:extLst>
          </p:cNvPr>
          <p:cNvSpPr txBox="1"/>
          <p:nvPr/>
        </p:nvSpPr>
        <p:spPr>
          <a:xfrm>
            <a:off x="1162521" y="3265766"/>
            <a:ext cx="6992024" cy="400110"/>
          </a:xfrm>
          <a:prstGeom prst="rect">
            <a:avLst/>
          </a:prstGeom>
          <a:noFill/>
        </p:spPr>
        <p:txBody>
          <a:bodyPr wrap="square">
            <a:spAutoFit/>
          </a:bodyPr>
          <a:lstStyle/>
          <a:p>
            <a:pPr algn="ctr"/>
            <a:r>
              <a:rPr lang="ja-JP" altLang="en-US" sz="2000" dirty="0">
                <a:latin typeface="Meiryo UI" panose="020B0604030504040204" pitchFamily="50" charset="-128"/>
                <a:ea typeface="Meiryo UI" panose="020B0604030504040204" pitchFamily="50" charset="-128"/>
              </a:rPr>
              <a:t>医療機関同士で患者の診療情報連携</a:t>
            </a:r>
          </a:p>
        </p:txBody>
      </p:sp>
      <p:pic>
        <p:nvPicPr>
          <p:cNvPr id="17" name="Picture 3">
            <a:extLst>
              <a:ext uri="{FF2B5EF4-FFF2-40B4-BE49-F238E27FC236}">
                <a16:creationId xmlns:a16="http://schemas.microsoft.com/office/drawing/2014/main" id="{91E65653-5FA0-A399-ABA6-EBAC81A47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正方形/長方形 17">
            <a:extLst>
              <a:ext uri="{FF2B5EF4-FFF2-40B4-BE49-F238E27FC236}">
                <a16:creationId xmlns:a16="http://schemas.microsoft.com/office/drawing/2014/main" id="{09DCD13F-5FE6-3DDD-804B-AC316A98A6B3}"/>
              </a:ext>
            </a:extLst>
          </p:cNvPr>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19" name="スライド番号プレースホルダー 3">
            <a:extLst>
              <a:ext uri="{FF2B5EF4-FFF2-40B4-BE49-F238E27FC236}">
                <a16:creationId xmlns:a16="http://schemas.microsoft.com/office/drawing/2014/main" id="{E0E31E9C-5EE6-7DEC-8D59-4DE77DCFEA01}"/>
              </a:ext>
            </a:extLst>
          </p:cNvPr>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25</a:t>
            </a:fld>
            <a:endParaRPr lang="en-US" altLang="ja-JP" b="1" dirty="0">
              <a:solidFill>
                <a:schemeClr val="bg1"/>
              </a:solidFill>
              <a:latin typeface="HG丸ｺﾞｼｯｸM-PRO" pitchFamily="50" charset="-128"/>
              <a:ea typeface="HG丸ｺﾞｼｯｸM-PRO" pitchFamily="50" charset="-128"/>
            </a:endParaRPr>
          </a:p>
        </p:txBody>
      </p:sp>
      <p:sp>
        <p:nvSpPr>
          <p:cNvPr id="20" name="テキスト ボックス 19">
            <a:extLst>
              <a:ext uri="{FF2B5EF4-FFF2-40B4-BE49-F238E27FC236}">
                <a16:creationId xmlns:a16="http://schemas.microsoft.com/office/drawing/2014/main" id="{77AA68F0-B5A3-0842-56A7-2E4477E8359B}"/>
              </a:ext>
            </a:extLst>
          </p:cNvPr>
          <p:cNvSpPr txBox="1"/>
          <p:nvPr/>
        </p:nvSpPr>
        <p:spPr>
          <a:xfrm>
            <a:off x="613868" y="3608954"/>
            <a:ext cx="4572000" cy="400110"/>
          </a:xfrm>
          <a:prstGeom prst="rect">
            <a:avLst/>
          </a:prstGeom>
          <a:noFill/>
        </p:spPr>
        <p:txBody>
          <a:bodyPr wrap="square">
            <a:spAutoFit/>
          </a:bodyPr>
          <a:lstStyle/>
          <a:p>
            <a:pPr algn="ctr"/>
            <a:r>
              <a:rPr lang="ja-JP" altLang="en-US" sz="2000" dirty="0">
                <a:latin typeface="Meiryo UI" panose="020B0604030504040204" pitchFamily="50" charset="-128"/>
                <a:ea typeface="Meiryo UI" panose="020B0604030504040204" pitchFamily="50" charset="-128"/>
              </a:rPr>
              <a:t>ベッドコントロールの最適化</a:t>
            </a:r>
          </a:p>
        </p:txBody>
      </p:sp>
      <p:sp>
        <p:nvSpPr>
          <p:cNvPr id="21" name="テキスト ボックス 20">
            <a:extLst>
              <a:ext uri="{FF2B5EF4-FFF2-40B4-BE49-F238E27FC236}">
                <a16:creationId xmlns:a16="http://schemas.microsoft.com/office/drawing/2014/main" id="{337C8797-6BA6-AF2F-AC4D-F8A9AE19ADB4}"/>
              </a:ext>
            </a:extLst>
          </p:cNvPr>
          <p:cNvSpPr txBox="1"/>
          <p:nvPr/>
        </p:nvSpPr>
        <p:spPr>
          <a:xfrm>
            <a:off x="4688904" y="3627463"/>
            <a:ext cx="4572000" cy="400110"/>
          </a:xfrm>
          <a:prstGeom prst="rect">
            <a:avLst/>
          </a:prstGeom>
          <a:noFill/>
        </p:spPr>
        <p:txBody>
          <a:bodyPr wrap="square">
            <a:spAutoFit/>
          </a:bodyPr>
          <a:lstStyle/>
          <a:p>
            <a:pPr algn="ctr"/>
            <a:r>
              <a:rPr lang="ja-JP" altLang="en-US" sz="2000" dirty="0">
                <a:latin typeface="Meiryo UI" panose="020B0604030504040204" pitchFamily="50" charset="-128"/>
                <a:ea typeface="Meiryo UI" panose="020B0604030504040204" pitchFamily="50" charset="-128"/>
              </a:rPr>
              <a:t>地域連携の合理化</a:t>
            </a:r>
          </a:p>
        </p:txBody>
      </p:sp>
      <p:sp>
        <p:nvSpPr>
          <p:cNvPr id="22" name="テキスト ボックス 21">
            <a:extLst>
              <a:ext uri="{FF2B5EF4-FFF2-40B4-BE49-F238E27FC236}">
                <a16:creationId xmlns:a16="http://schemas.microsoft.com/office/drawing/2014/main" id="{EE6197A8-2A01-5077-9A2D-ACFF4ED1A54A}"/>
              </a:ext>
            </a:extLst>
          </p:cNvPr>
          <p:cNvSpPr txBox="1"/>
          <p:nvPr/>
        </p:nvSpPr>
        <p:spPr>
          <a:xfrm>
            <a:off x="388649" y="2461729"/>
            <a:ext cx="4572000" cy="400110"/>
          </a:xfrm>
          <a:prstGeom prst="rect">
            <a:avLst/>
          </a:prstGeom>
          <a:noFill/>
        </p:spPr>
        <p:txBody>
          <a:bodyPr wrap="square">
            <a:spAutoFit/>
          </a:bodyPr>
          <a:lstStyle/>
          <a:p>
            <a:pPr algn="ctr" fontAlgn="base"/>
            <a:r>
              <a:rPr lang="ja-JP" altLang="en-US" sz="2000" i="0" dirty="0">
                <a:effectLst/>
                <a:latin typeface="Meiryo UI" panose="020B0604030504040204" pitchFamily="50" charset="-128"/>
                <a:ea typeface="Meiryo UI" panose="020B0604030504040204" pitchFamily="50" charset="-128"/>
              </a:rPr>
              <a:t>効率的な在宅医療</a:t>
            </a:r>
          </a:p>
        </p:txBody>
      </p:sp>
      <p:sp>
        <p:nvSpPr>
          <p:cNvPr id="23" name="テキスト ボックス 22">
            <a:extLst>
              <a:ext uri="{FF2B5EF4-FFF2-40B4-BE49-F238E27FC236}">
                <a16:creationId xmlns:a16="http://schemas.microsoft.com/office/drawing/2014/main" id="{EDE06F75-DE62-07B6-D4F1-F66AE97CEA95}"/>
              </a:ext>
            </a:extLst>
          </p:cNvPr>
          <p:cNvSpPr txBox="1"/>
          <p:nvPr/>
        </p:nvSpPr>
        <p:spPr>
          <a:xfrm>
            <a:off x="4933007" y="2060848"/>
            <a:ext cx="4572000" cy="400110"/>
          </a:xfrm>
          <a:prstGeom prst="rect">
            <a:avLst/>
          </a:prstGeom>
          <a:noFill/>
        </p:spPr>
        <p:txBody>
          <a:bodyPr wrap="square">
            <a:spAutoFit/>
          </a:bodyPr>
          <a:lstStyle/>
          <a:p>
            <a:pPr algn="ctr" fontAlgn="base"/>
            <a:r>
              <a:rPr lang="ja-JP" altLang="en-US" sz="2000" i="0" dirty="0">
                <a:effectLst/>
                <a:latin typeface="Meiryo UI" panose="020B0604030504040204" pitchFamily="50" charset="-128"/>
                <a:ea typeface="Meiryo UI" panose="020B0604030504040204" pitchFamily="50" charset="-128"/>
              </a:rPr>
              <a:t>外来から入院への誘導</a:t>
            </a:r>
          </a:p>
        </p:txBody>
      </p:sp>
      <p:sp>
        <p:nvSpPr>
          <p:cNvPr id="24" name="テキスト ボックス 23">
            <a:extLst>
              <a:ext uri="{FF2B5EF4-FFF2-40B4-BE49-F238E27FC236}">
                <a16:creationId xmlns:a16="http://schemas.microsoft.com/office/drawing/2014/main" id="{11E2B787-CD90-CC85-B767-522E486530FD}"/>
              </a:ext>
            </a:extLst>
          </p:cNvPr>
          <p:cNvSpPr txBox="1"/>
          <p:nvPr/>
        </p:nvSpPr>
        <p:spPr>
          <a:xfrm>
            <a:off x="3930709" y="1786448"/>
            <a:ext cx="4572000" cy="400110"/>
          </a:xfrm>
          <a:prstGeom prst="rect">
            <a:avLst/>
          </a:prstGeom>
          <a:noFill/>
        </p:spPr>
        <p:txBody>
          <a:bodyPr wrap="square">
            <a:spAutoFit/>
          </a:bodyPr>
          <a:lstStyle/>
          <a:p>
            <a:pPr algn="ctr"/>
            <a:r>
              <a:rPr lang="ja-JP" altLang="en-US" sz="2000" dirty="0">
                <a:latin typeface="Meiryo UI" panose="020B0604030504040204" pitchFamily="50" charset="-128"/>
                <a:ea typeface="Meiryo UI" panose="020B0604030504040204" pitchFamily="50" charset="-128"/>
              </a:rPr>
              <a:t>医療介護連携</a:t>
            </a:r>
          </a:p>
        </p:txBody>
      </p:sp>
      <p:sp>
        <p:nvSpPr>
          <p:cNvPr id="25" name="テキスト ボックス 24">
            <a:extLst>
              <a:ext uri="{FF2B5EF4-FFF2-40B4-BE49-F238E27FC236}">
                <a16:creationId xmlns:a16="http://schemas.microsoft.com/office/drawing/2014/main" id="{8FD25A5C-98BA-B811-A77D-5C863BC3266A}"/>
              </a:ext>
            </a:extLst>
          </p:cNvPr>
          <p:cNvSpPr txBox="1"/>
          <p:nvPr/>
        </p:nvSpPr>
        <p:spPr>
          <a:xfrm>
            <a:off x="2071614" y="2104920"/>
            <a:ext cx="4572000" cy="400110"/>
          </a:xfrm>
          <a:prstGeom prst="rect">
            <a:avLst/>
          </a:prstGeom>
          <a:noFill/>
        </p:spPr>
        <p:txBody>
          <a:bodyPr wrap="square">
            <a:spAutoFit/>
          </a:bodyPr>
          <a:lstStyle/>
          <a:p>
            <a:pPr algn="ctr" fontAlgn="base"/>
            <a:r>
              <a:rPr lang="ja-JP" altLang="en-US" sz="2000" i="0" dirty="0">
                <a:effectLst/>
                <a:latin typeface="Meiryo UI" panose="020B0604030504040204" pitchFamily="50" charset="-128"/>
                <a:ea typeface="Meiryo UI" panose="020B0604030504040204" pitchFamily="50" charset="-128"/>
              </a:rPr>
              <a:t>リハビリ単位の管理</a:t>
            </a:r>
          </a:p>
        </p:txBody>
      </p:sp>
      <p:sp>
        <p:nvSpPr>
          <p:cNvPr id="26" name="テキスト ボックス 25">
            <a:extLst>
              <a:ext uri="{FF2B5EF4-FFF2-40B4-BE49-F238E27FC236}">
                <a16:creationId xmlns:a16="http://schemas.microsoft.com/office/drawing/2014/main" id="{A5936E34-7306-2207-ED22-9CA252528B99}"/>
              </a:ext>
            </a:extLst>
          </p:cNvPr>
          <p:cNvSpPr txBox="1"/>
          <p:nvPr/>
        </p:nvSpPr>
        <p:spPr>
          <a:xfrm>
            <a:off x="2998515" y="2466968"/>
            <a:ext cx="6262389" cy="400110"/>
          </a:xfrm>
          <a:prstGeom prst="rect">
            <a:avLst/>
          </a:prstGeom>
          <a:noFill/>
        </p:spPr>
        <p:txBody>
          <a:bodyPr wrap="square">
            <a:spAutoFit/>
          </a:bodyPr>
          <a:lstStyle/>
          <a:p>
            <a:pPr algn="ctr" fontAlgn="base"/>
            <a:r>
              <a:rPr lang="ja-JP" altLang="en-US" sz="2000" dirty="0">
                <a:latin typeface="Meiryo UI" panose="020B0604030504040204" pitchFamily="50" charset="-128"/>
                <a:ea typeface="Meiryo UI" panose="020B0604030504040204" pitchFamily="50" charset="-128"/>
              </a:rPr>
              <a:t>効率的な</a:t>
            </a:r>
            <a:r>
              <a:rPr lang="ja-JP" altLang="en-US" sz="2000" i="0" dirty="0">
                <a:effectLst/>
                <a:latin typeface="Meiryo UI" panose="020B0604030504040204" pitchFamily="50" charset="-128"/>
                <a:ea typeface="Meiryo UI" panose="020B0604030504040204" pitchFamily="50" charset="-128"/>
              </a:rPr>
              <a:t>看護師ワークフロー</a:t>
            </a:r>
          </a:p>
        </p:txBody>
      </p:sp>
      <p:sp>
        <p:nvSpPr>
          <p:cNvPr id="27" name="テキスト ボックス 26">
            <a:extLst>
              <a:ext uri="{FF2B5EF4-FFF2-40B4-BE49-F238E27FC236}">
                <a16:creationId xmlns:a16="http://schemas.microsoft.com/office/drawing/2014/main" id="{36F01125-9CA3-F75A-16CB-628BD5BCDB76}"/>
              </a:ext>
            </a:extLst>
          </p:cNvPr>
          <p:cNvSpPr txBox="1"/>
          <p:nvPr/>
        </p:nvSpPr>
        <p:spPr>
          <a:xfrm>
            <a:off x="616334" y="823721"/>
            <a:ext cx="8145140" cy="461665"/>
          </a:xfrm>
          <a:prstGeom prst="rect">
            <a:avLst/>
          </a:prstGeom>
          <a:solidFill>
            <a:schemeClr val="accent5">
              <a:lumMod val="20000"/>
              <a:lumOff val="80000"/>
            </a:schemeClr>
          </a:solidFill>
          <a:ln>
            <a:solidFill>
              <a:schemeClr val="tx1"/>
            </a:solidFill>
          </a:ln>
        </p:spPr>
        <p:txBody>
          <a:bodyPr wrap="square">
            <a:spAutoFit/>
          </a:bodyPr>
          <a:lstStyle/>
          <a:p>
            <a:pPr algn="ctr"/>
            <a:r>
              <a:rPr kumimoji="1" lang="ja-JP" altLang="en-US" sz="2400" dirty="0">
                <a:latin typeface="Meiryo UI" panose="020B0604030504040204" pitchFamily="50" charset="-128"/>
                <a:ea typeface="Meiryo UI" panose="020B0604030504040204" pitchFamily="50" charset="-128"/>
              </a:rPr>
              <a:t>病院の現在と未来を取巻く問題点</a:t>
            </a:r>
            <a:endParaRPr kumimoji="1" lang="en-US" altLang="ja-JP" sz="2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F0C3B6B7-B42B-1B89-CE67-6F72A85F1A1E}"/>
              </a:ext>
            </a:extLst>
          </p:cNvPr>
          <p:cNvSpPr txBox="1"/>
          <p:nvPr/>
        </p:nvSpPr>
        <p:spPr>
          <a:xfrm>
            <a:off x="1296603" y="4679244"/>
            <a:ext cx="7272808" cy="1323439"/>
          </a:xfrm>
          <a:prstGeom prst="rect">
            <a:avLst/>
          </a:prstGeom>
          <a:noFill/>
        </p:spPr>
        <p:txBody>
          <a:bodyPr wrap="square" rtlCol="0">
            <a:spAutoFit/>
          </a:bodyPr>
          <a:lstStyle/>
          <a:p>
            <a:pPr marL="457200" indent="-457200">
              <a:buFont typeface="+mj-ea"/>
              <a:buAutoNum type="circleNumDbPlain"/>
            </a:pPr>
            <a:r>
              <a:rPr lang="ja-JP" altLang="en-US" sz="2000" dirty="0">
                <a:latin typeface="Meiryo UI" panose="020B0604030504040204" pitchFamily="50" charset="-128"/>
                <a:ea typeface="Meiryo UI" panose="020B0604030504040204" pitchFamily="50" charset="-128"/>
              </a:rPr>
              <a:t>急性期医療は高度急性期医療へ特化</a:t>
            </a:r>
            <a:r>
              <a:rPr lang="ja-JP" altLang="en-US" sz="2000" dirty="0">
                <a:solidFill>
                  <a:srgbClr val="FF0000"/>
                </a:solidFill>
                <a:latin typeface="Meiryo UI" panose="020B0604030504040204" pitchFamily="50" charset="-128"/>
                <a:ea typeface="Meiryo UI" panose="020B0604030504040204" pitchFamily="50" charset="-128"/>
              </a:rPr>
              <a:t>（機能強化）</a:t>
            </a:r>
            <a:endParaRPr lang="en-US" altLang="ja-JP" sz="2000" dirty="0">
              <a:solidFill>
                <a:srgbClr val="FF0000"/>
              </a:solidFill>
              <a:latin typeface="Meiryo UI" panose="020B0604030504040204" pitchFamily="50" charset="-128"/>
              <a:ea typeface="Meiryo UI" panose="020B0604030504040204" pitchFamily="50" charset="-128"/>
            </a:endParaRPr>
          </a:p>
          <a:p>
            <a:pPr marL="457200" indent="-457200">
              <a:buFont typeface="+mj-ea"/>
              <a:buAutoNum type="circleNumDbPlain"/>
            </a:pPr>
            <a:r>
              <a:rPr lang="ja-JP" altLang="en-US" sz="2000" dirty="0">
                <a:latin typeface="Meiryo UI" panose="020B0604030504040204" pitchFamily="50" charset="-128"/>
                <a:ea typeface="Meiryo UI" panose="020B0604030504040204" pitchFamily="50" charset="-128"/>
              </a:rPr>
              <a:t>急性期未満の医療は地域連携医療へ移行</a:t>
            </a:r>
            <a:r>
              <a:rPr lang="ja-JP" altLang="en-US" sz="2000" dirty="0">
                <a:solidFill>
                  <a:srgbClr val="FF0000"/>
                </a:solidFill>
                <a:latin typeface="Meiryo UI" panose="020B0604030504040204" pitchFamily="50" charset="-128"/>
                <a:ea typeface="Meiryo UI" panose="020B0604030504040204" pitchFamily="50" charset="-128"/>
              </a:rPr>
              <a:t>（機能分化）</a:t>
            </a:r>
            <a:endParaRPr lang="en-US" altLang="ja-JP" sz="2000" dirty="0">
              <a:solidFill>
                <a:srgbClr val="FF0000"/>
              </a:solidFill>
              <a:latin typeface="Meiryo UI" panose="020B0604030504040204" pitchFamily="50" charset="-128"/>
              <a:ea typeface="Meiryo UI" panose="020B0604030504040204" pitchFamily="50" charset="-128"/>
            </a:endParaRPr>
          </a:p>
          <a:p>
            <a:pPr marL="457200" indent="-457200">
              <a:buFont typeface="+mj-ea"/>
              <a:buAutoNum type="circleNumDbPlain"/>
            </a:pPr>
            <a:r>
              <a:rPr kumimoji="1" lang="ja-JP" altLang="en-US" sz="2000" dirty="0">
                <a:latin typeface="Meiryo UI" panose="020B0604030504040204" pitchFamily="50" charset="-128"/>
                <a:ea typeface="Meiryo UI" panose="020B0604030504040204" pitchFamily="50" charset="-128"/>
              </a:rPr>
              <a:t>回復期医療は在宅医療強化、拡大（</a:t>
            </a:r>
            <a:r>
              <a:rPr kumimoji="1" lang="ja-JP" altLang="en-US" sz="2000" dirty="0">
                <a:solidFill>
                  <a:srgbClr val="FF0000"/>
                </a:solidFill>
                <a:latin typeface="Meiryo UI" panose="020B0604030504040204" pitchFamily="50" charset="-128"/>
                <a:ea typeface="Meiryo UI" panose="020B0604030504040204" pitchFamily="50" charset="-128"/>
              </a:rPr>
              <a:t>在宅医療拡充）</a:t>
            </a:r>
            <a:endParaRPr kumimoji="1" lang="en-US" altLang="ja-JP" sz="2000" dirty="0">
              <a:solidFill>
                <a:srgbClr val="FF0000"/>
              </a:solidFill>
              <a:latin typeface="Meiryo UI" panose="020B0604030504040204" pitchFamily="50" charset="-128"/>
              <a:ea typeface="Meiryo UI" panose="020B0604030504040204" pitchFamily="50" charset="-128"/>
            </a:endParaRPr>
          </a:p>
          <a:p>
            <a:pPr marL="457200" indent="-457200">
              <a:buFont typeface="+mj-ea"/>
              <a:buAutoNum type="circleNumDbPlain"/>
            </a:pPr>
            <a:r>
              <a:rPr lang="ja-JP" altLang="en-US" sz="2000" dirty="0">
                <a:latin typeface="Meiryo UI" panose="020B0604030504040204" pitchFamily="50" charset="-128"/>
                <a:ea typeface="Meiryo UI" panose="020B0604030504040204" pitchFamily="50" charset="-128"/>
              </a:rPr>
              <a:t>急性期から自宅までの最適な</a:t>
            </a:r>
            <a:r>
              <a:rPr kumimoji="1" lang="ja-JP" altLang="en-US" sz="2000" dirty="0">
                <a:latin typeface="Meiryo UI" panose="020B0604030504040204" pitchFamily="50" charset="-128"/>
                <a:ea typeface="Meiryo UI" panose="020B0604030504040204" pitchFamily="50" charset="-128"/>
              </a:rPr>
              <a:t>患者フロー確立</a:t>
            </a:r>
            <a:r>
              <a:rPr kumimoji="1" lang="ja-JP" altLang="en-US" sz="2000" dirty="0">
                <a:solidFill>
                  <a:srgbClr val="FF0000"/>
                </a:solidFill>
                <a:latin typeface="Meiryo UI" panose="020B0604030504040204" pitchFamily="50" charset="-128"/>
                <a:ea typeface="Meiryo UI" panose="020B0604030504040204" pitchFamily="50" charset="-128"/>
              </a:rPr>
              <a:t>（連携強化）</a:t>
            </a:r>
          </a:p>
        </p:txBody>
      </p:sp>
      <p:sp>
        <p:nvSpPr>
          <p:cNvPr id="30" name="テキスト ボックス 29">
            <a:extLst>
              <a:ext uri="{FF2B5EF4-FFF2-40B4-BE49-F238E27FC236}">
                <a16:creationId xmlns:a16="http://schemas.microsoft.com/office/drawing/2014/main" id="{197C11B7-5745-FBB5-E44B-6A37CE754127}"/>
              </a:ext>
            </a:extLst>
          </p:cNvPr>
          <p:cNvSpPr txBox="1"/>
          <p:nvPr/>
        </p:nvSpPr>
        <p:spPr>
          <a:xfrm>
            <a:off x="635266" y="4191471"/>
            <a:ext cx="8242389" cy="461665"/>
          </a:xfrm>
          <a:prstGeom prst="rect">
            <a:avLst/>
          </a:prstGeom>
          <a:solidFill>
            <a:schemeClr val="accent3">
              <a:lumMod val="20000"/>
              <a:lumOff val="80000"/>
            </a:schemeClr>
          </a:solidFill>
          <a:ln>
            <a:solidFill>
              <a:schemeClr val="tx1"/>
            </a:solidFill>
          </a:ln>
        </p:spPr>
        <p:txBody>
          <a:bodyPr wrap="square">
            <a:spAutoFit/>
          </a:bodyPr>
          <a:lstStyle/>
          <a:p>
            <a:pPr algn="ctr"/>
            <a:r>
              <a:rPr lang="en-US" altLang="ja-JP" sz="2400" dirty="0">
                <a:latin typeface="Meiryo UI" panose="020B0604030504040204" pitchFamily="50" charset="-128"/>
                <a:ea typeface="Meiryo UI" panose="020B0604030504040204" pitchFamily="50" charset="-128"/>
              </a:rPr>
              <a:t>2022</a:t>
            </a:r>
            <a:r>
              <a:rPr lang="ja-JP" altLang="en-US" sz="2400" dirty="0">
                <a:latin typeface="Meiryo UI" panose="020B0604030504040204" pitchFamily="50" charset="-128"/>
                <a:ea typeface="Meiryo UI" panose="020B0604030504040204" pitchFamily="50" charset="-128"/>
              </a:rPr>
              <a:t>年度診療報酬改定で明らかになった今後の医療方針</a:t>
            </a:r>
            <a:endParaRPr lang="en-US" altLang="ja-JP" sz="24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75EF959A-AE36-20FC-E9A0-6CD3A39AF96B}"/>
              </a:ext>
            </a:extLst>
          </p:cNvPr>
          <p:cNvSpPr txBox="1"/>
          <p:nvPr/>
        </p:nvSpPr>
        <p:spPr>
          <a:xfrm>
            <a:off x="251520" y="6028791"/>
            <a:ext cx="8643590" cy="461665"/>
          </a:xfrm>
          <a:prstGeom prst="rect">
            <a:avLst/>
          </a:prstGeom>
          <a:noFill/>
        </p:spPr>
        <p:txBody>
          <a:bodyPr wrap="square">
            <a:spAutoFit/>
          </a:bodyPr>
          <a:lstStyle/>
          <a:p>
            <a:pPr algn="ctr"/>
            <a:r>
              <a:rPr lang="ja-JP" altLang="en-US" sz="2400" b="1" dirty="0">
                <a:solidFill>
                  <a:srgbClr val="FF0000"/>
                </a:solidFill>
                <a:latin typeface="Meiryo UI" panose="020B0604030504040204" pitchFamily="50" charset="-128"/>
                <a:ea typeface="Meiryo UI" panose="020B0604030504040204" pitchFamily="50" charset="-128"/>
              </a:rPr>
              <a:t>病院の将来像を見据えた問題点の抽出</a:t>
            </a:r>
          </a:p>
        </p:txBody>
      </p:sp>
      <p:sp>
        <p:nvSpPr>
          <p:cNvPr id="32" name="テキスト ボックス 31">
            <a:extLst>
              <a:ext uri="{FF2B5EF4-FFF2-40B4-BE49-F238E27FC236}">
                <a16:creationId xmlns:a16="http://schemas.microsoft.com/office/drawing/2014/main" id="{3DFB5161-D985-7003-BEBD-4D983EBB9719}"/>
              </a:ext>
            </a:extLst>
          </p:cNvPr>
          <p:cNvSpPr txBox="1"/>
          <p:nvPr/>
        </p:nvSpPr>
        <p:spPr>
          <a:xfrm>
            <a:off x="899592" y="148570"/>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病院で行う医療</a:t>
            </a:r>
            <a:r>
              <a:rPr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対策</a:t>
            </a:r>
            <a:endParaRPr kumimoji="1" lang="ja-JP" altLang="en-US" sz="2400"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CE86F460-224F-8DA9-A1D7-B24A80D61CC4}"/>
              </a:ext>
            </a:extLst>
          </p:cNvPr>
          <p:cNvSpPr/>
          <p:nvPr/>
        </p:nvSpPr>
        <p:spPr>
          <a:xfrm>
            <a:off x="864073" y="620688"/>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Picture 2" descr="C:\Users\personal\Documents\事業開発部\新会社\ロゴ\rogo_2\rogo_A_en.jpg">
            <a:extLst>
              <a:ext uri="{FF2B5EF4-FFF2-40B4-BE49-F238E27FC236}">
                <a16:creationId xmlns:a16="http://schemas.microsoft.com/office/drawing/2014/main" id="{083E4778-B733-5299-A776-6DEA180036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a:extLst>
              <a:ext uri="{FF2B5EF4-FFF2-40B4-BE49-F238E27FC236}">
                <a16:creationId xmlns:a16="http://schemas.microsoft.com/office/drawing/2014/main" id="{0615B1E0-AC51-B96A-55BC-7890CCB51118}"/>
              </a:ext>
            </a:extLst>
          </p:cNvPr>
          <p:cNvSpPr txBox="1"/>
          <p:nvPr/>
        </p:nvSpPr>
        <p:spPr>
          <a:xfrm>
            <a:off x="381271" y="2063670"/>
            <a:ext cx="3110077" cy="400110"/>
          </a:xfrm>
          <a:prstGeom prst="rect">
            <a:avLst/>
          </a:prstGeom>
          <a:noFill/>
        </p:spPr>
        <p:txBody>
          <a:bodyPr wrap="square">
            <a:spAutoFit/>
          </a:bodyPr>
          <a:lstStyle/>
          <a:p>
            <a:pPr algn="ctr" fontAlgn="base"/>
            <a:r>
              <a:rPr lang="en-US" altLang="ja-JP" sz="2000" i="0" dirty="0">
                <a:effectLst/>
                <a:latin typeface="Meiryo UI" panose="020B0604030504040204" pitchFamily="50" charset="-128"/>
                <a:ea typeface="Meiryo UI" panose="020B0604030504040204" pitchFamily="50" charset="-128"/>
              </a:rPr>
              <a:t>SPD</a:t>
            </a:r>
            <a:r>
              <a:rPr lang="ja-JP" altLang="en-US" sz="2000" i="0" dirty="0">
                <a:effectLst/>
                <a:latin typeface="Meiryo UI" panose="020B0604030504040204" pitchFamily="50" charset="-128"/>
                <a:ea typeface="Meiryo UI" panose="020B0604030504040204" pitchFamily="50" charset="-128"/>
              </a:rPr>
              <a:t>導入</a:t>
            </a:r>
          </a:p>
        </p:txBody>
      </p:sp>
    </p:spTree>
    <p:extLst>
      <p:ext uri="{BB962C8B-B14F-4D97-AF65-F5344CB8AC3E}">
        <p14:creationId xmlns:p14="http://schemas.microsoft.com/office/powerpoint/2010/main" val="3543312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CEAE72A-C8B7-45D3-9E9F-A80FFF6AA8ED}"/>
              </a:ext>
            </a:extLst>
          </p:cNvPr>
          <p:cNvSpPr/>
          <p:nvPr/>
        </p:nvSpPr>
        <p:spPr>
          <a:xfrm>
            <a:off x="1619671" y="3497555"/>
            <a:ext cx="7122577"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2" descr="C:\Users\personal\Documents\事業開発部\新会社\ロゴ\rogo_2\rogo_A_en.jpg">
            <a:extLst>
              <a:ext uri="{FF2B5EF4-FFF2-40B4-BE49-F238E27FC236}">
                <a16:creationId xmlns:a16="http://schemas.microsoft.com/office/drawing/2014/main" id="{219C1823-714B-4292-AABE-6E2BCE209F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184" y="2635729"/>
            <a:ext cx="1030455" cy="89328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F93CDE94-830F-91C4-01FE-A01BADC5468D}"/>
              </a:ext>
            </a:extLst>
          </p:cNvPr>
          <p:cNvSpPr txBox="1"/>
          <p:nvPr/>
        </p:nvSpPr>
        <p:spPr>
          <a:xfrm>
            <a:off x="1763688" y="2960627"/>
            <a:ext cx="6552728" cy="523220"/>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800" b="0" dirty="0">
                <a:latin typeface="Meiryo UI" panose="020B0604030504040204" pitchFamily="50" charset="-128"/>
                <a:ea typeface="Meiryo UI" panose="020B0604030504040204" pitchFamily="50" charset="-128"/>
              </a:rPr>
              <a:t>医療機関のサーバーセキュリティ対策</a:t>
            </a:r>
          </a:p>
        </p:txBody>
      </p:sp>
      <p:sp>
        <p:nvSpPr>
          <p:cNvPr id="2" name="テキスト ボックス 1">
            <a:extLst>
              <a:ext uri="{FF2B5EF4-FFF2-40B4-BE49-F238E27FC236}">
                <a16:creationId xmlns:a16="http://schemas.microsoft.com/office/drawing/2014/main" id="{FF5E6D48-87D0-5720-C5EA-E16B8DEC5B6A}"/>
              </a:ext>
            </a:extLst>
          </p:cNvPr>
          <p:cNvSpPr txBox="1"/>
          <p:nvPr/>
        </p:nvSpPr>
        <p:spPr>
          <a:xfrm>
            <a:off x="2123728" y="3645024"/>
            <a:ext cx="6552728" cy="461665"/>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0" dirty="0">
                <a:latin typeface="Meiryo UI" panose="020B0604030504040204" pitchFamily="50" charset="-128"/>
                <a:ea typeface="Meiryo UI" panose="020B0604030504040204" pitchFamily="50" charset="-128"/>
              </a:rPr>
              <a:t>今後進展する</a:t>
            </a:r>
            <a:r>
              <a:rPr lang="en-US" altLang="ja-JP" sz="2400" b="0" dirty="0">
                <a:latin typeface="Meiryo UI" panose="020B0604030504040204" pitchFamily="50" charset="-128"/>
                <a:ea typeface="Meiryo UI" panose="020B0604030504040204" pitchFamily="50" charset="-128"/>
              </a:rPr>
              <a:t>DX</a:t>
            </a:r>
            <a:r>
              <a:rPr lang="ja-JP" altLang="en-US" sz="2400" b="0" dirty="0">
                <a:latin typeface="Meiryo UI" panose="020B0604030504040204" pitchFamily="50" charset="-128"/>
                <a:ea typeface="Meiryo UI" panose="020B0604030504040204" pitchFamily="50" charset="-128"/>
              </a:rPr>
              <a:t>に関す</a:t>
            </a:r>
            <a:r>
              <a:rPr lang="ja-JP" altLang="en-US" sz="2400" dirty="0">
                <a:latin typeface="Meiryo UI" panose="020B0604030504040204" pitchFamily="50" charset="-128"/>
                <a:ea typeface="Meiryo UI" panose="020B0604030504040204" pitchFamily="50" charset="-128"/>
              </a:rPr>
              <a:t>る懸念事項</a:t>
            </a:r>
            <a:endParaRPr lang="ja-JP" altLang="en-US" sz="24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59799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DCB740D-08C5-4CCC-85CA-705E9313B2AC}"/>
              </a:ext>
            </a:extLst>
          </p:cNvPr>
          <p:cNvSpPr txBox="1"/>
          <p:nvPr/>
        </p:nvSpPr>
        <p:spPr>
          <a:xfrm>
            <a:off x="3491880" y="764704"/>
            <a:ext cx="5476062" cy="2215991"/>
          </a:xfrm>
          <a:prstGeom prst="rect">
            <a:avLst/>
          </a:prstGeom>
          <a:noFill/>
        </p:spPr>
        <p:txBody>
          <a:bodyPr wrap="square">
            <a:spAutoFit/>
          </a:bodyPr>
          <a:lstStyle/>
          <a:p>
            <a:pPr algn="l"/>
            <a:r>
              <a:rPr lang="ja-JP" altLang="en-US" b="0" i="0" dirty="0">
                <a:solidFill>
                  <a:srgbClr val="333333"/>
                </a:solidFill>
                <a:effectLst/>
                <a:latin typeface="Meiryo UI" panose="020B0604030504040204" pitchFamily="50" charset="-128"/>
                <a:ea typeface="Meiryo UI" panose="020B0604030504040204" pitchFamily="50" charset="-128"/>
              </a:rPr>
              <a:t>徳島県つるぎ町の町立半田病院を</a:t>
            </a:r>
            <a:r>
              <a:rPr lang="en-US" altLang="ja-JP" b="0" i="0" dirty="0">
                <a:solidFill>
                  <a:srgbClr val="333333"/>
                </a:solidFill>
                <a:effectLst/>
                <a:latin typeface="Meiryo UI" panose="020B0604030504040204" pitchFamily="50" charset="-128"/>
                <a:ea typeface="Meiryo UI" panose="020B0604030504040204" pitchFamily="50" charset="-128"/>
              </a:rPr>
              <a:t>10</a:t>
            </a:r>
            <a:r>
              <a:rPr lang="ja-JP" altLang="en-US" b="0" i="0" dirty="0">
                <a:solidFill>
                  <a:srgbClr val="333333"/>
                </a:solidFill>
                <a:effectLst/>
                <a:latin typeface="Meiryo UI" panose="020B0604030504040204" pitchFamily="50" charset="-128"/>
                <a:ea typeface="Meiryo UI" panose="020B0604030504040204" pitchFamily="50" charset="-128"/>
              </a:rPr>
              <a:t>月末、サイバー攻撃が襲った。病院のシステムに侵入して情報を暗号化し、復旧と引き換えに金銭を要求するコンピューターウイルス「ランサムウエア」に感染した。約</a:t>
            </a:r>
            <a:r>
              <a:rPr lang="en-US" altLang="ja-JP" b="0" i="0" dirty="0">
                <a:solidFill>
                  <a:srgbClr val="333333"/>
                </a:solidFill>
                <a:effectLst/>
                <a:latin typeface="Meiryo UI" panose="020B0604030504040204" pitchFamily="50" charset="-128"/>
                <a:ea typeface="Meiryo UI" panose="020B0604030504040204" pitchFamily="50" charset="-128"/>
              </a:rPr>
              <a:t>8</a:t>
            </a:r>
            <a:r>
              <a:rPr lang="ja-JP" altLang="en-US" b="0" i="0" dirty="0">
                <a:solidFill>
                  <a:srgbClr val="333333"/>
                </a:solidFill>
                <a:effectLst/>
                <a:latin typeface="Meiryo UI" panose="020B0604030504040204" pitchFamily="50" charset="-128"/>
                <a:ea typeface="Meiryo UI" panose="020B0604030504040204" pitchFamily="50" charset="-128"/>
              </a:rPr>
              <a:t>万</a:t>
            </a:r>
            <a:r>
              <a:rPr lang="en-US" altLang="ja-JP" b="0" i="0" dirty="0">
                <a:solidFill>
                  <a:srgbClr val="333333"/>
                </a:solidFill>
                <a:effectLst/>
                <a:latin typeface="Meiryo UI" panose="020B0604030504040204" pitchFamily="50" charset="-128"/>
                <a:ea typeface="Meiryo UI" panose="020B0604030504040204" pitchFamily="50" charset="-128"/>
              </a:rPr>
              <a:t>5</a:t>
            </a:r>
            <a:r>
              <a:rPr lang="ja-JP" altLang="en-US" b="0" i="0" dirty="0">
                <a:solidFill>
                  <a:srgbClr val="333333"/>
                </a:solidFill>
                <a:effectLst/>
                <a:latin typeface="Meiryo UI" panose="020B0604030504040204" pitchFamily="50" charset="-128"/>
                <a:ea typeface="Meiryo UI" panose="020B0604030504040204" pitchFamily="50" charset="-128"/>
              </a:rPr>
              <a:t>千人分の電子カルテが閲覧できなくなり新規患者の受け入れを停止。</a:t>
            </a:r>
          </a:p>
          <a:p>
            <a:pPr algn="l"/>
            <a:r>
              <a:rPr lang="ja-JP" altLang="en-US" sz="1600" dirty="0">
                <a:solidFill>
                  <a:srgbClr val="333333"/>
                </a:solidFill>
                <a:latin typeface="Meiryo UI" panose="020B0604030504040204" pitchFamily="50" charset="-128"/>
                <a:ea typeface="Meiryo UI" panose="020B0604030504040204" pitchFamily="50" charset="-128"/>
              </a:rPr>
              <a:t>　</a:t>
            </a:r>
            <a:r>
              <a:rPr lang="en-US" altLang="ja-JP" sz="1600" b="0" i="0" dirty="0">
                <a:solidFill>
                  <a:srgbClr val="333333"/>
                </a:solidFill>
                <a:effectLst/>
                <a:latin typeface="Meiryo UI" panose="020B0604030504040204" pitchFamily="50" charset="-128"/>
                <a:ea typeface="Meiryo UI" panose="020B0604030504040204" pitchFamily="50" charset="-128"/>
              </a:rPr>
              <a:t>10</a:t>
            </a:r>
            <a:r>
              <a:rPr lang="ja-JP" altLang="en-US" sz="1600" b="0" i="0" dirty="0">
                <a:solidFill>
                  <a:srgbClr val="333333"/>
                </a:solidFill>
                <a:effectLst/>
                <a:latin typeface="Meiryo UI" panose="020B0604030504040204" pitchFamily="50" charset="-128"/>
                <a:ea typeface="Meiryo UI" panose="020B0604030504040204" pitchFamily="50" charset="-128"/>
              </a:rPr>
              <a:t>月</a:t>
            </a:r>
            <a:r>
              <a:rPr lang="en-US" altLang="ja-JP" sz="1600" b="0" i="0" dirty="0">
                <a:solidFill>
                  <a:srgbClr val="333333"/>
                </a:solidFill>
                <a:effectLst/>
                <a:latin typeface="Meiryo UI" panose="020B0604030504040204" pitchFamily="50" charset="-128"/>
                <a:ea typeface="Meiryo UI" panose="020B0604030504040204" pitchFamily="50" charset="-128"/>
              </a:rPr>
              <a:t>31</a:t>
            </a:r>
            <a:r>
              <a:rPr lang="ja-JP" altLang="en-US" sz="1600" b="0" i="0" dirty="0">
                <a:solidFill>
                  <a:srgbClr val="333333"/>
                </a:solidFill>
                <a:effectLst/>
                <a:latin typeface="Meiryo UI" panose="020B0604030504040204" pitchFamily="50" charset="-128"/>
                <a:ea typeface="Meiryo UI" panose="020B0604030504040204" pitchFamily="50" charset="-128"/>
              </a:rPr>
              <a:t>日午前</a:t>
            </a:r>
            <a:r>
              <a:rPr lang="en-US" altLang="ja-JP" sz="1600" b="0" i="0" dirty="0">
                <a:solidFill>
                  <a:srgbClr val="333333"/>
                </a:solidFill>
                <a:effectLst/>
                <a:latin typeface="Meiryo UI" panose="020B0604030504040204" pitchFamily="50" charset="-128"/>
                <a:ea typeface="Meiryo UI" panose="020B0604030504040204" pitchFamily="50" charset="-128"/>
              </a:rPr>
              <a:t>0</a:t>
            </a:r>
            <a:r>
              <a:rPr lang="ja-JP" altLang="en-US" sz="1600" b="0" i="0" dirty="0">
                <a:solidFill>
                  <a:srgbClr val="333333"/>
                </a:solidFill>
                <a:effectLst/>
                <a:latin typeface="Meiryo UI" panose="020B0604030504040204" pitchFamily="50" charset="-128"/>
                <a:ea typeface="Meiryo UI" panose="020B0604030504040204" pitchFamily="50" charset="-128"/>
              </a:rPr>
              <a:t>時半、半田病院内に数十台あるプリンターが勝手に印刷を始め、紙が尽きるまで続いた。「データを盗んで暗号化した。データは公開される。復元してほしければ連絡しろ」。</a:t>
            </a:r>
          </a:p>
        </p:txBody>
      </p:sp>
      <p:sp>
        <p:nvSpPr>
          <p:cNvPr id="5" name="正方形/長方形 4">
            <a:extLst>
              <a:ext uri="{FF2B5EF4-FFF2-40B4-BE49-F238E27FC236}">
                <a16:creationId xmlns:a16="http://schemas.microsoft.com/office/drawing/2014/main" id="{D2FCD40E-E376-4A9C-A889-769B50AA46F4}"/>
              </a:ext>
            </a:extLst>
          </p:cNvPr>
          <p:cNvSpPr/>
          <p:nvPr/>
        </p:nvSpPr>
        <p:spPr>
          <a:xfrm>
            <a:off x="864073" y="595266"/>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C:\Users\personal\Documents\事業開発部\新会社\ロゴ\rogo_2\rogo_A_en.jpg">
            <a:extLst>
              <a:ext uri="{FF2B5EF4-FFF2-40B4-BE49-F238E27FC236}">
                <a16:creationId xmlns:a16="http://schemas.microsoft.com/office/drawing/2014/main" id="{3EF1C219-7422-41A0-B500-EE0D2A9C50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a:extLst>
              <a:ext uri="{FF2B5EF4-FFF2-40B4-BE49-F238E27FC236}">
                <a16:creationId xmlns:a16="http://schemas.microsoft.com/office/drawing/2014/main" id="{536247BD-A10F-4621-8D79-4EA6C8CB0265}"/>
              </a:ext>
            </a:extLst>
          </p:cNvPr>
          <p:cNvSpPr txBox="1">
            <a:spLocks/>
          </p:cNvSpPr>
          <p:nvPr/>
        </p:nvSpPr>
        <p:spPr>
          <a:xfrm>
            <a:off x="864073" y="96537"/>
            <a:ext cx="8103870" cy="424546"/>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lgn="l"/>
            <a:r>
              <a:rPr lang="ja-JP" altLang="en-US" sz="2400" b="0" kern="0" dirty="0">
                <a:solidFill>
                  <a:schemeClr val="tx1"/>
                </a:solidFill>
                <a:latin typeface="Meiryo UI" panose="020B0604030504040204" pitchFamily="50" charset="-128"/>
                <a:ea typeface="Meiryo UI" panose="020B0604030504040204" pitchFamily="50" charset="-128"/>
              </a:rPr>
              <a:t>サイバーテロの例（半田病院：徳島県つるぎ町）</a:t>
            </a:r>
          </a:p>
        </p:txBody>
      </p:sp>
      <p:pic>
        <p:nvPicPr>
          <p:cNvPr id="5122" name="Picture 2">
            <a:extLst>
              <a:ext uri="{FF2B5EF4-FFF2-40B4-BE49-F238E27FC236}">
                <a16:creationId xmlns:a16="http://schemas.microsoft.com/office/drawing/2014/main" id="{5A4B8E06-F92E-4A5B-AE43-6CF12EA17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20" y="864149"/>
            <a:ext cx="2894459" cy="1882759"/>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D9EB3DFD-4482-44C2-8152-B28DEF0899F3}"/>
              </a:ext>
            </a:extLst>
          </p:cNvPr>
          <p:cNvSpPr txBox="1"/>
          <p:nvPr/>
        </p:nvSpPr>
        <p:spPr>
          <a:xfrm>
            <a:off x="371165" y="2958043"/>
            <a:ext cx="8572406" cy="830997"/>
          </a:xfrm>
          <a:prstGeom prst="rect">
            <a:avLst/>
          </a:prstGeom>
          <a:noFill/>
        </p:spPr>
        <p:txBody>
          <a:bodyPr wrap="square">
            <a:spAutoFit/>
          </a:bodyPr>
          <a:lstStyle/>
          <a:p>
            <a:pPr algn="l"/>
            <a:r>
              <a:rPr lang="ja-JP" altLang="en-US" sz="1600" b="0" i="0" dirty="0">
                <a:solidFill>
                  <a:srgbClr val="333333"/>
                </a:solidFill>
                <a:effectLst/>
                <a:latin typeface="Meiryo UI" panose="020B0604030504040204" pitchFamily="50" charset="-128"/>
                <a:ea typeface="Meiryo UI" panose="020B0604030504040204" pitchFamily="50" charset="-128"/>
              </a:rPr>
              <a:t>紙には英語で脅迫内容と連絡先が記されていた。当直の看護師は「誰かのいたずらか」と思ったが、既に電子カルテは暗号化されていた。町立半田病院は、犯人が復元の代わりに要求している「身代金」を支払わない方針を決め、約</a:t>
            </a:r>
            <a:r>
              <a:rPr lang="en-US" altLang="ja-JP" sz="1600" b="0" i="0" dirty="0">
                <a:solidFill>
                  <a:srgbClr val="333333"/>
                </a:solidFill>
                <a:effectLst/>
                <a:latin typeface="Meiryo UI" panose="020B0604030504040204" pitchFamily="50" charset="-128"/>
                <a:ea typeface="Meiryo UI" panose="020B0604030504040204" pitchFamily="50" charset="-128"/>
              </a:rPr>
              <a:t>2</a:t>
            </a:r>
            <a:r>
              <a:rPr lang="ja-JP" altLang="en-US" sz="1600" b="0" i="0" dirty="0">
                <a:solidFill>
                  <a:srgbClr val="333333"/>
                </a:solidFill>
                <a:effectLst/>
                <a:latin typeface="Meiryo UI" panose="020B0604030504040204" pitchFamily="50" charset="-128"/>
                <a:ea typeface="Meiryo UI" panose="020B0604030504040204" pitchFamily="50" charset="-128"/>
              </a:rPr>
              <a:t>億円をかけ新システムに切り替えゼロからカルテを再構築した。（日本経済新聞）</a:t>
            </a:r>
            <a:endParaRPr lang="ja-JP" altLang="en-US" sz="1600" dirty="0">
              <a:latin typeface="Meiryo UI" panose="020B0604030504040204" pitchFamily="50" charset="-128"/>
              <a:ea typeface="Meiryo UI" panose="020B0604030504040204" pitchFamily="50" charset="-128"/>
            </a:endParaRPr>
          </a:p>
        </p:txBody>
      </p:sp>
      <p:pic>
        <p:nvPicPr>
          <p:cNvPr id="11" name="Picture 3">
            <a:extLst>
              <a:ext uri="{FF2B5EF4-FFF2-40B4-BE49-F238E27FC236}">
                <a16:creationId xmlns:a16="http://schemas.microsoft.com/office/drawing/2014/main" id="{FFBB4E5D-5C78-4D1A-80A8-C11344030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正方形/長方形 11">
            <a:extLst>
              <a:ext uri="{FF2B5EF4-FFF2-40B4-BE49-F238E27FC236}">
                <a16:creationId xmlns:a16="http://schemas.microsoft.com/office/drawing/2014/main" id="{06761ABE-6672-4B1C-A9BE-C56FF396B4AB}"/>
              </a:ext>
            </a:extLst>
          </p:cNvPr>
          <p:cNvSpPr/>
          <p:nvPr/>
        </p:nvSpPr>
        <p:spPr>
          <a:xfrm>
            <a:off x="395536" y="6516052"/>
            <a:ext cx="8281242" cy="338554"/>
          </a:xfrm>
          <a:prstGeom prst="rect">
            <a:avLst/>
          </a:prstGeom>
        </p:spPr>
        <p:txBody>
          <a:bodyPr wrap="square">
            <a:spAutoFit/>
          </a:bodyPr>
          <a:lstStyle/>
          <a:p>
            <a:pPr algn="r"/>
            <a:r>
              <a:rPr lang="en-US" altLang="ja-JP" sz="1600" dirty="0">
                <a:solidFill>
                  <a:schemeClr val="bg1"/>
                </a:solidFill>
              </a:rPr>
              <a:t>Copyright</a:t>
            </a:r>
            <a:r>
              <a:rPr lang="ja-JP" altLang="en-US" sz="1600" dirty="0">
                <a:solidFill>
                  <a:schemeClr val="bg1"/>
                </a:solidFill>
              </a:rPr>
              <a:t>　Ⓒ　</a:t>
            </a:r>
            <a:r>
              <a:rPr lang="en-US" altLang="ja-JP" sz="1600" dirty="0">
                <a:solidFill>
                  <a:schemeClr val="bg1"/>
                </a:solidFill>
              </a:rPr>
              <a:t>ASSIST MEDICO CO.,LTD.</a:t>
            </a:r>
            <a:r>
              <a:rPr lang="ja-JP" altLang="en-US" sz="1600" dirty="0">
                <a:solidFill>
                  <a:schemeClr val="bg1"/>
                </a:solidFill>
              </a:rPr>
              <a:t>　</a:t>
            </a:r>
            <a:r>
              <a:rPr lang="en-US" altLang="ja-JP" sz="1600" dirty="0">
                <a:solidFill>
                  <a:schemeClr val="bg1"/>
                </a:solidFill>
              </a:rPr>
              <a:t>All Rights Reserved </a:t>
            </a:r>
            <a:endParaRPr lang="ja-JP" altLang="en-US" sz="1600" dirty="0"/>
          </a:p>
        </p:txBody>
      </p:sp>
      <p:sp>
        <p:nvSpPr>
          <p:cNvPr id="13" name="スライド番号プレースホルダー 3">
            <a:extLst>
              <a:ext uri="{FF2B5EF4-FFF2-40B4-BE49-F238E27FC236}">
                <a16:creationId xmlns:a16="http://schemas.microsoft.com/office/drawing/2014/main" id="{1D46D5A2-32C8-427B-AF28-63E7A5BD89F5}"/>
              </a:ext>
            </a:extLst>
          </p:cNvPr>
          <p:cNvSpPr txBox="1">
            <a:spLocks/>
          </p:cNvSpPr>
          <p:nvPr/>
        </p:nvSpPr>
        <p:spPr bwMode="auto">
          <a:xfrm>
            <a:off x="6974904" y="6520259"/>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b="0" kern="1200">
                <a:solidFill>
                  <a:schemeClr val="tx1"/>
                </a:solidFill>
                <a:latin typeface="+mn-lt"/>
                <a:ea typeface="+mn-ea"/>
                <a:cs typeface="+mn-cs"/>
              </a:defRPr>
            </a:lvl1pPr>
            <a:lvl2pPr marL="4572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2pPr>
            <a:lvl3pPr marL="9144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3pPr>
            <a:lvl4pPr marL="13716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4pPr>
            <a:lvl5pPr marL="18288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5pPr>
            <a:lvl6pPr marL="22860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6pPr>
            <a:lvl7pPr marL="27432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7pPr>
            <a:lvl8pPr marL="32004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8pPr>
            <a:lvl9pPr marL="36576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9pPr>
          </a:lstStyle>
          <a:p>
            <a:fld id="{6E2ED275-BDB2-4715-8205-DD5A8EB50C4D}" type="slidenum">
              <a:rPr lang="en-US" altLang="ja-JP" sz="1600" b="1" smtClean="0">
                <a:solidFill>
                  <a:schemeClr val="bg1"/>
                </a:solidFill>
                <a:latin typeface="HG丸ｺﾞｼｯｸM-PRO" pitchFamily="50" charset="-128"/>
                <a:ea typeface="HG丸ｺﾞｼｯｸM-PRO" pitchFamily="50" charset="-128"/>
              </a:rPr>
              <a:pPr/>
              <a:t>27</a:t>
            </a:fld>
            <a:endParaRPr lang="en-US" altLang="ja-JP" sz="1600" b="1" dirty="0">
              <a:solidFill>
                <a:schemeClr val="bg1"/>
              </a:solidFill>
              <a:latin typeface="HG丸ｺﾞｼｯｸM-PRO" pitchFamily="50" charset="-128"/>
              <a:ea typeface="HG丸ｺﾞｼｯｸM-PRO" pitchFamily="50" charset="-128"/>
            </a:endParaRPr>
          </a:p>
        </p:txBody>
      </p:sp>
      <p:sp>
        <p:nvSpPr>
          <p:cNvPr id="2" name="テキスト ボックス 1">
            <a:extLst>
              <a:ext uri="{FF2B5EF4-FFF2-40B4-BE49-F238E27FC236}">
                <a16:creationId xmlns:a16="http://schemas.microsoft.com/office/drawing/2014/main" id="{C2348759-93F8-5728-C582-8130F6EE2FE7}"/>
              </a:ext>
            </a:extLst>
          </p:cNvPr>
          <p:cNvSpPr txBox="1"/>
          <p:nvPr/>
        </p:nvSpPr>
        <p:spPr>
          <a:xfrm>
            <a:off x="419907" y="4133772"/>
            <a:ext cx="8548035" cy="2308324"/>
          </a:xfrm>
          <a:prstGeom prst="rect">
            <a:avLst/>
          </a:prstGeom>
          <a:noFill/>
          <a:ln>
            <a:solidFill>
              <a:schemeClr val="tx1"/>
            </a:solidFill>
          </a:ln>
        </p:spPr>
        <p:txBody>
          <a:bodyPr wrap="square">
            <a:spAutoFit/>
          </a:bodyPr>
          <a:lstStyle/>
          <a:p>
            <a:r>
              <a:rPr lang="ja-JP" altLang="en-US" sz="1750" b="0" i="0" dirty="0">
                <a:solidFill>
                  <a:srgbClr val="333333"/>
                </a:solidFill>
                <a:effectLst/>
                <a:latin typeface="Meiryo UI" panose="020B0604030504040204" pitchFamily="50" charset="-128"/>
                <a:ea typeface="Meiryo UI" panose="020B0604030504040204" pitchFamily="50" charset="-128"/>
              </a:rPr>
              <a:t>昨年</a:t>
            </a:r>
            <a:r>
              <a:rPr lang="en-US" altLang="ja-JP" sz="1750" b="0" i="0" dirty="0">
                <a:solidFill>
                  <a:srgbClr val="333333"/>
                </a:solidFill>
                <a:effectLst/>
                <a:latin typeface="Meiryo UI" panose="020B0604030504040204" pitchFamily="50" charset="-128"/>
                <a:ea typeface="Meiryo UI" panose="020B0604030504040204" pitchFamily="50" charset="-128"/>
              </a:rPr>
              <a:t>10</a:t>
            </a:r>
            <a:r>
              <a:rPr lang="ja-JP" altLang="en-US" sz="1750" b="0" i="0" dirty="0">
                <a:solidFill>
                  <a:srgbClr val="333333"/>
                </a:solidFill>
                <a:effectLst/>
                <a:latin typeface="Meiryo UI" panose="020B0604030504040204" pitchFamily="50" charset="-128"/>
                <a:ea typeface="Meiryo UI" panose="020B0604030504040204" pitchFamily="50" charset="-128"/>
              </a:rPr>
              <a:t>月末の半田病院の事案以降、</a:t>
            </a:r>
            <a:r>
              <a:rPr lang="en-US" altLang="ja-JP" sz="1750" b="0" i="0" dirty="0">
                <a:solidFill>
                  <a:srgbClr val="333333"/>
                </a:solidFill>
                <a:effectLst/>
                <a:latin typeface="Meiryo UI" panose="020B0604030504040204" pitchFamily="50" charset="-128"/>
                <a:ea typeface="Meiryo UI" panose="020B0604030504040204" pitchFamily="50" charset="-128"/>
              </a:rPr>
              <a:t>2022</a:t>
            </a:r>
            <a:r>
              <a:rPr lang="ja-JP" altLang="en-US" sz="1750" b="0" i="0" dirty="0">
                <a:solidFill>
                  <a:srgbClr val="333333"/>
                </a:solidFill>
                <a:effectLst/>
                <a:latin typeface="Meiryo UI" panose="020B0604030504040204" pitchFamily="50" charset="-128"/>
                <a:ea typeface="Meiryo UI" panose="020B0604030504040204" pitchFamily="50" charset="-128"/>
              </a:rPr>
              <a:t>年</a:t>
            </a:r>
            <a:r>
              <a:rPr lang="en-US" altLang="ja-JP" sz="1750" b="0" i="0" dirty="0">
                <a:solidFill>
                  <a:srgbClr val="333333"/>
                </a:solidFill>
                <a:effectLst/>
                <a:latin typeface="Meiryo UI" panose="020B0604030504040204" pitchFamily="50" charset="-128"/>
                <a:ea typeface="Meiryo UI" panose="020B0604030504040204" pitchFamily="50" charset="-128"/>
              </a:rPr>
              <a:t>6</a:t>
            </a:r>
            <a:r>
              <a:rPr lang="ja-JP" altLang="en-US" sz="1750" b="0" i="0" dirty="0">
                <a:solidFill>
                  <a:srgbClr val="333333"/>
                </a:solidFill>
                <a:effectLst/>
                <a:latin typeface="Meiryo UI" panose="020B0604030504040204" pitchFamily="50" charset="-128"/>
                <a:ea typeface="Meiryo UI" panose="020B0604030504040204" pitchFamily="50" charset="-128"/>
              </a:rPr>
              <a:t>月、また同じ徳島県内の鳴門山上病院がランサムウェアの被害に遭遇。同じ種類の</a:t>
            </a:r>
            <a:r>
              <a:rPr lang="en-US" altLang="ja-JP" sz="1750" b="0" i="0" dirty="0">
                <a:solidFill>
                  <a:srgbClr val="333333"/>
                </a:solidFill>
                <a:effectLst/>
                <a:latin typeface="Meiryo UI" panose="020B0604030504040204" pitchFamily="50" charset="-128"/>
                <a:ea typeface="Meiryo UI" panose="020B0604030504040204" pitchFamily="50" charset="-128"/>
              </a:rPr>
              <a:t>Lockbit2.0</a:t>
            </a:r>
            <a:r>
              <a:rPr lang="ja-JP" altLang="en-US" sz="1750" b="0" i="0" dirty="0">
                <a:solidFill>
                  <a:srgbClr val="333333"/>
                </a:solidFill>
                <a:effectLst/>
                <a:latin typeface="Meiryo UI" panose="020B0604030504040204" pitchFamily="50" charset="-128"/>
                <a:ea typeface="Meiryo UI" panose="020B0604030504040204" pitchFamily="50" charset="-128"/>
              </a:rPr>
              <a:t>というランサムウェアの被害。鳴門山上病院に関しては、翌日にはほぼ復旧。</a:t>
            </a:r>
            <a:endParaRPr lang="en-US" altLang="ja-JP" sz="1750" b="0" i="0" dirty="0">
              <a:solidFill>
                <a:srgbClr val="333333"/>
              </a:solidFill>
              <a:effectLst/>
              <a:latin typeface="Meiryo UI" panose="020B0604030504040204" pitchFamily="50" charset="-128"/>
              <a:ea typeface="Meiryo UI" panose="020B0604030504040204" pitchFamily="50" charset="-128"/>
            </a:endParaRPr>
          </a:p>
          <a:p>
            <a:r>
              <a:rPr lang="ja-JP" altLang="en-US" sz="1750" b="0" i="0" dirty="0">
                <a:solidFill>
                  <a:srgbClr val="333333"/>
                </a:solidFill>
                <a:effectLst/>
                <a:latin typeface="Meiryo UI" panose="020B0604030504040204" pitchFamily="50" charset="-128"/>
                <a:ea typeface="Meiryo UI" panose="020B0604030504040204" pitchFamily="50" charset="-128"/>
              </a:rPr>
              <a:t>実は鳴門山上病院の事業担当の医師が、半田病院の事業担当の医師と同級生で、被害に遭う少し前に半田病院の事業担当者の講演を聞いていて、同級生としての会話から「オフラインバックアップを取るように！」と強く勧められ、その指示に従ったところ、週末のバックアップを取ってまもなく、ランサムウェアに感染し、事実上、一部のデータのみが紛失（暗号化）しただけで、復旧が容易となった。</a:t>
            </a:r>
            <a:endParaRPr lang="ja-JP" altLang="en-US" sz="175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0E30728-7229-D471-A7CD-09332AF11E4E}"/>
              </a:ext>
            </a:extLst>
          </p:cNvPr>
          <p:cNvSpPr txBox="1"/>
          <p:nvPr/>
        </p:nvSpPr>
        <p:spPr>
          <a:xfrm>
            <a:off x="381112" y="3789040"/>
            <a:ext cx="4586286" cy="400110"/>
          </a:xfrm>
          <a:prstGeom prst="rect">
            <a:avLst/>
          </a:prstGeom>
          <a:noFill/>
        </p:spPr>
        <p:txBody>
          <a:bodyPr wrap="square">
            <a:spAutoFit/>
          </a:bodyPr>
          <a:lstStyle/>
          <a:p>
            <a:r>
              <a:rPr lang="ja-JP" altLang="en-US" sz="2000" b="0" kern="0" dirty="0">
                <a:solidFill>
                  <a:schemeClr val="tx1"/>
                </a:solidFill>
                <a:latin typeface="Meiryo UI" panose="020B0604030504040204" pitchFamily="50" charset="-128"/>
                <a:ea typeface="Meiryo UI" panose="020B0604030504040204" pitchFamily="50" charset="-128"/>
              </a:rPr>
              <a:t>＜半田病院のその後・・・＞</a:t>
            </a:r>
            <a:endParaRPr lang="ja-JP" altLang="en-US" sz="2000" dirty="0"/>
          </a:p>
        </p:txBody>
      </p:sp>
    </p:spTree>
    <p:extLst>
      <p:ext uri="{BB962C8B-B14F-4D97-AF65-F5344CB8AC3E}">
        <p14:creationId xmlns:p14="http://schemas.microsoft.com/office/powerpoint/2010/main" val="2357185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2FCD40E-E376-4A9C-A889-769B50AA46F4}"/>
              </a:ext>
            </a:extLst>
          </p:cNvPr>
          <p:cNvSpPr/>
          <p:nvPr/>
        </p:nvSpPr>
        <p:spPr>
          <a:xfrm>
            <a:off x="864073" y="595266"/>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C:\Users\personal\Documents\事業開発部\新会社\ロゴ\rogo_2\rogo_A_en.jpg">
            <a:extLst>
              <a:ext uri="{FF2B5EF4-FFF2-40B4-BE49-F238E27FC236}">
                <a16:creationId xmlns:a16="http://schemas.microsoft.com/office/drawing/2014/main" id="{3EF1C219-7422-41A0-B500-EE0D2A9C50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a:extLst>
              <a:ext uri="{FF2B5EF4-FFF2-40B4-BE49-F238E27FC236}">
                <a16:creationId xmlns:a16="http://schemas.microsoft.com/office/drawing/2014/main" id="{536247BD-A10F-4621-8D79-4EA6C8CB0265}"/>
              </a:ext>
            </a:extLst>
          </p:cNvPr>
          <p:cNvSpPr txBox="1">
            <a:spLocks/>
          </p:cNvSpPr>
          <p:nvPr/>
        </p:nvSpPr>
        <p:spPr>
          <a:xfrm>
            <a:off x="864073" y="96537"/>
            <a:ext cx="8103870" cy="424546"/>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lgn="l"/>
            <a:r>
              <a:rPr lang="ja-JP" altLang="en-US" sz="2400" b="0" kern="0" dirty="0">
                <a:solidFill>
                  <a:schemeClr val="tx1"/>
                </a:solidFill>
                <a:latin typeface="Meiryo UI" panose="020B0604030504040204" pitchFamily="50" charset="-128"/>
                <a:ea typeface="Meiryo UI" panose="020B0604030504040204" pitchFamily="50" charset="-128"/>
              </a:rPr>
              <a:t>不正アクセスの例（安江病院：岐阜県岐阜市）</a:t>
            </a:r>
          </a:p>
        </p:txBody>
      </p:sp>
      <p:pic>
        <p:nvPicPr>
          <p:cNvPr id="11" name="Picture 3">
            <a:extLst>
              <a:ext uri="{FF2B5EF4-FFF2-40B4-BE49-F238E27FC236}">
                <a16:creationId xmlns:a16="http://schemas.microsoft.com/office/drawing/2014/main" id="{FFBB4E5D-5C78-4D1A-80A8-C11344030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正方形/長方形 11">
            <a:extLst>
              <a:ext uri="{FF2B5EF4-FFF2-40B4-BE49-F238E27FC236}">
                <a16:creationId xmlns:a16="http://schemas.microsoft.com/office/drawing/2014/main" id="{06761ABE-6672-4B1C-A9BE-C56FF396B4AB}"/>
              </a:ext>
            </a:extLst>
          </p:cNvPr>
          <p:cNvSpPr/>
          <p:nvPr/>
        </p:nvSpPr>
        <p:spPr>
          <a:xfrm>
            <a:off x="395536" y="6516052"/>
            <a:ext cx="8281242" cy="338554"/>
          </a:xfrm>
          <a:prstGeom prst="rect">
            <a:avLst/>
          </a:prstGeom>
        </p:spPr>
        <p:txBody>
          <a:bodyPr wrap="square">
            <a:spAutoFit/>
          </a:bodyPr>
          <a:lstStyle/>
          <a:p>
            <a:pPr algn="r"/>
            <a:r>
              <a:rPr lang="en-US" altLang="ja-JP" sz="1600" dirty="0">
                <a:solidFill>
                  <a:schemeClr val="bg1"/>
                </a:solidFill>
              </a:rPr>
              <a:t>Copyright</a:t>
            </a:r>
            <a:r>
              <a:rPr lang="ja-JP" altLang="en-US" sz="1600" dirty="0">
                <a:solidFill>
                  <a:schemeClr val="bg1"/>
                </a:solidFill>
              </a:rPr>
              <a:t>　Ⓒ　</a:t>
            </a:r>
            <a:r>
              <a:rPr lang="en-US" altLang="ja-JP" sz="1600" dirty="0">
                <a:solidFill>
                  <a:schemeClr val="bg1"/>
                </a:solidFill>
              </a:rPr>
              <a:t>ASSIST MEDICO CO.,LTD.</a:t>
            </a:r>
            <a:r>
              <a:rPr lang="ja-JP" altLang="en-US" sz="1600" dirty="0">
                <a:solidFill>
                  <a:schemeClr val="bg1"/>
                </a:solidFill>
              </a:rPr>
              <a:t>　</a:t>
            </a:r>
            <a:r>
              <a:rPr lang="en-US" altLang="ja-JP" sz="1600" dirty="0">
                <a:solidFill>
                  <a:schemeClr val="bg1"/>
                </a:solidFill>
              </a:rPr>
              <a:t>All Rights Reserved </a:t>
            </a:r>
            <a:endParaRPr lang="ja-JP" altLang="en-US" sz="1600" dirty="0"/>
          </a:p>
        </p:txBody>
      </p:sp>
      <p:sp>
        <p:nvSpPr>
          <p:cNvPr id="13" name="スライド番号プレースホルダー 3">
            <a:extLst>
              <a:ext uri="{FF2B5EF4-FFF2-40B4-BE49-F238E27FC236}">
                <a16:creationId xmlns:a16="http://schemas.microsoft.com/office/drawing/2014/main" id="{1D46D5A2-32C8-427B-AF28-63E7A5BD89F5}"/>
              </a:ext>
            </a:extLst>
          </p:cNvPr>
          <p:cNvSpPr txBox="1">
            <a:spLocks/>
          </p:cNvSpPr>
          <p:nvPr/>
        </p:nvSpPr>
        <p:spPr bwMode="auto">
          <a:xfrm>
            <a:off x="6974904" y="6520259"/>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b="0" kern="1200">
                <a:solidFill>
                  <a:schemeClr val="tx1"/>
                </a:solidFill>
                <a:latin typeface="+mn-lt"/>
                <a:ea typeface="+mn-ea"/>
                <a:cs typeface="+mn-cs"/>
              </a:defRPr>
            </a:lvl1pPr>
            <a:lvl2pPr marL="4572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2pPr>
            <a:lvl3pPr marL="9144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3pPr>
            <a:lvl4pPr marL="13716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4pPr>
            <a:lvl5pPr marL="18288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5pPr>
            <a:lvl6pPr marL="22860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6pPr>
            <a:lvl7pPr marL="27432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7pPr>
            <a:lvl8pPr marL="32004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8pPr>
            <a:lvl9pPr marL="36576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9pPr>
          </a:lstStyle>
          <a:p>
            <a:fld id="{6E2ED275-BDB2-4715-8205-DD5A8EB50C4D}" type="slidenum">
              <a:rPr lang="en-US" altLang="ja-JP" sz="1600" b="1" smtClean="0">
                <a:solidFill>
                  <a:schemeClr val="bg1"/>
                </a:solidFill>
                <a:latin typeface="HG丸ｺﾞｼｯｸM-PRO" pitchFamily="50" charset="-128"/>
                <a:ea typeface="HG丸ｺﾞｼｯｸM-PRO" pitchFamily="50" charset="-128"/>
              </a:rPr>
              <a:pPr/>
              <a:t>28</a:t>
            </a:fld>
            <a:endParaRPr lang="en-US" altLang="ja-JP" sz="1600" b="1" dirty="0">
              <a:solidFill>
                <a:schemeClr val="bg1"/>
              </a:solidFill>
              <a:latin typeface="HG丸ｺﾞｼｯｸM-PRO" pitchFamily="50" charset="-128"/>
              <a:ea typeface="HG丸ｺﾞｼｯｸM-PRO" pitchFamily="50" charset="-128"/>
            </a:endParaRPr>
          </a:p>
        </p:txBody>
      </p:sp>
      <p:sp>
        <p:nvSpPr>
          <p:cNvPr id="16" name="テキスト ボックス 15">
            <a:extLst>
              <a:ext uri="{FF2B5EF4-FFF2-40B4-BE49-F238E27FC236}">
                <a16:creationId xmlns:a16="http://schemas.microsoft.com/office/drawing/2014/main" id="{DA9AD181-F39B-6D70-28EF-7E75F885636A}"/>
              </a:ext>
            </a:extLst>
          </p:cNvPr>
          <p:cNvSpPr txBox="1"/>
          <p:nvPr/>
        </p:nvSpPr>
        <p:spPr>
          <a:xfrm>
            <a:off x="4067943" y="764704"/>
            <a:ext cx="4899999" cy="2246769"/>
          </a:xfrm>
          <a:prstGeom prst="rect">
            <a:avLst/>
          </a:prstGeom>
          <a:noFill/>
        </p:spPr>
        <p:txBody>
          <a:bodyPr wrap="square">
            <a:spAutoFit/>
          </a:bodyPr>
          <a:lstStyle/>
          <a:p>
            <a:pPr algn="l"/>
            <a:r>
              <a:rPr lang="en-US" altLang="ja-JP" sz="2000" b="0" dirty="0">
                <a:latin typeface="Meiryo UI" panose="020B0604030504040204" pitchFamily="50" charset="-128"/>
                <a:ea typeface="Meiryo UI" panose="020B0604030504040204" pitchFamily="50" charset="-128"/>
              </a:rPr>
              <a:t>2022</a:t>
            </a:r>
            <a:r>
              <a:rPr lang="ja-JP" altLang="en-US" sz="2000" b="0" dirty="0">
                <a:latin typeface="Meiryo UI" panose="020B0604030504040204" pitchFamily="50" charset="-128"/>
                <a:ea typeface="Meiryo UI" panose="020B0604030504040204" pitchFamily="50" charset="-128"/>
              </a:rPr>
              <a:t>年</a:t>
            </a:r>
            <a:r>
              <a:rPr lang="en-US" altLang="ja-JP" sz="2000" b="0" dirty="0">
                <a:latin typeface="Meiryo UI" panose="020B0604030504040204" pitchFamily="50" charset="-128"/>
                <a:ea typeface="Meiryo UI" panose="020B0604030504040204" pitchFamily="50" charset="-128"/>
              </a:rPr>
              <a:t>5</a:t>
            </a:r>
            <a:r>
              <a:rPr lang="ja-JP" altLang="en-US" sz="2000" b="0" dirty="0">
                <a:latin typeface="Meiryo UI" panose="020B0604030504040204" pitchFamily="50" charset="-128"/>
                <a:ea typeface="Meiryo UI" panose="020B0604030504040204" pitchFamily="50" charset="-128"/>
              </a:rPr>
              <a:t>月</a:t>
            </a:r>
            <a:r>
              <a:rPr lang="en-US" altLang="ja-JP" sz="2000" b="0" dirty="0">
                <a:latin typeface="Meiryo UI" panose="020B0604030504040204" pitchFamily="50" charset="-128"/>
                <a:ea typeface="Meiryo UI" panose="020B0604030504040204" pitchFamily="50" charset="-128"/>
              </a:rPr>
              <a:t>27</a:t>
            </a:r>
            <a:r>
              <a:rPr lang="ja-JP" altLang="en-US" sz="2000" b="0" dirty="0">
                <a:latin typeface="Meiryo UI" panose="020B0604030504040204" pitchFamily="50" charset="-128"/>
                <a:ea typeface="Meiryo UI" panose="020B0604030504040204" pitchFamily="50" charset="-128"/>
              </a:rPr>
              <a:t>日、医療法⼈社団幸紀会安江病院（岐⾩市：</a:t>
            </a:r>
            <a:r>
              <a:rPr lang="ja-JP" altLang="en-US" sz="2000" b="0" i="0" dirty="0">
                <a:solidFill>
                  <a:srgbClr val="333333"/>
                </a:solidFill>
                <a:effectLst/>
                <a:latin typeface="Meiryo UI" panose="020B0604030504040204" pitchFamily="50" charset="-128"/>
                <a:ea typeface="Meiryo UI" panose="020B0604030504040204" pitchFamily="50" charset="-128"/>
              </a:rPr>
              <a:t>一般</a:t>
            </a:r>
            <a:r>
              <a:rPr lang="en-US" altLang="ja-JP" sz="2000" b="0" i="0" dirty="0">
                <a:solidFill>
                  <a:srgbClr val="333333"/>
                </a:solidFill>
                <a:effectLst/>
                <a:latin typeface="Meiryo UI" panose="020B0604030504040204" pitchFamily="50" charset="-128"/>
                <a:ea typeface="Meiryo UI" panose="020B0604030504040204" pitchFamily="50" charset="-128"/>
              </a:rPr>
              <a:t>50</a:t>
            </a:r>
            <a:r>
              <a:rPr lang="ja-JP" altLang="en-US" sz="2000" b="0" i="0" dirty="0">
                <a:solidFill>
                  <a:srgbClr val="333333"/>
                </a:solidFill>
                <a:effectLst/>
                <a:latin typeface="Meiryo UI" panose="020B0604030504040204" pitchFamily="50" charset="-128"/>
                <a:ea typeface="Meiryo UI" panose="020B0604030504040204" pitchFamily="50" charset="-128"/>
              </a:rPr>
              <a:t>床，地域包括ケア病床</a:t>
            </a:r>
            <a:r>
              <a:rPr lang="en-US" altLang="ja-JP" sz="2000" b="0" i="0" dirty="0">
                <a:solidFill>
                  <a:srgbClr val="333333"/>
                </a:solidFill>
                <a:effectLst/>
                <a:latin typeface="Meiryo UI" panose="020B0604030504040204" pitchFamily="50" charset="-128"/>
                <a:ea typeface="Meiryo UI" panose="020B0604030504040204" pitchFamily="50" charset="-128"/>
              </a:rPr>
              <a:t>10</a:t>
            </a:r>
            <a:r>
              <a:rPr lang="ja-JP" altLang="en-US" sz="2000" b="0" i="0" dirty="0">
                <a:solidFill>
                  <a:srgbClr val="333333"/>
                </a:solidFill>
                <a:effectLst/>
                <a:latin typeface="Meiryo UI" panose="020B0604030504040204" pitchFamily="50" charset="-128"/>
                <a:ea typeface="Meiryo UI" panose="020B0604030504040204" pitchFamily="50" charset="-128"/>
              </a:rPr>
              <a:t>床</a:t>
            </a:r>
            <a:r>
              <a:rPr lang="ja-JP" altLang="en-US" sz="2000" b="0" dirty="0">
                <a:latin typeface="Meiryo UI" panose="020B0604030504040204" pitchFamily="50" charset="-128"/>
                <a:ea typeface="Meiryo UI" panose="020B0604030504040204" pitchFamily="50" charset="-128"/>
              </a:rPr>
              <a:t>）は第三者からの不正アクセスにより</a:t>
            </a:r>
            <a:r>
              <a:rPr lang="ja-JP" altLang="en-US" sz="2000" b="0" dirty="0">
                <a:solidFill>
                  <a:srgbClr val="FF0000"/>
                </a:solidFill>
                <a:latin typeface="Meiryo UI" panose="020B0604030504040204" pitchFamily="50" charset="-128"/>
                <a:ea typeface="Meiryo UI" panose="020B0604030504040204" pitchFamily="50" charset="-128"/>
              </a:rPr>
              <a:t>コンピューターシステムに保有していた患者情報が最⼤で</a:t>
            </a:r>
            <a:r>
              <a:rPr lang="en-US" altLang="ja-JP" sz="2000" b="0" dirty="0">
                <a:solidFill>
                  <a:srgbClr val="FF0000"/>
                </a:solidFill>
                <a:latin typeface="Meiryo UI" panose="020B0604030504040204" pitchFamily="50" charset="-128"/>
                <a:ea typeface="Meiryo UI" panose="020B0604030504040204" pitchFamily="50" charset="-128"/>
              </a:rPr>
              <a:t>11</a:t>
            </a:r>
            <a:r>
              <a:rPr lang="ja-JP" altLang="en-US" sz="2000" b="0" dirty="0">
                <a:solidFill>
                  <a:srgbClr val="FF0000"/>
                </a:solidFill>
                <a:latin typeface="Meiryo UI" panose="020B0604030504040204" pitchFamily="50" charset="-128"/>
                <a:ea typeface="Meiryo UI" panose="020B0604030504040204" pitchFamily="50" charset="-128"/>
              </a:rPr>
              <a:t>万</a:t>
            </a:r>
            <a:r>
              <a:rPr lang="en-US" altLang="ja-JP" sz="2000" b="0" dirty="0">
                <a:solidFill>
                  <a:srgbClr val="FF0000"/>
                </a:solidFill>
                <a:latin typeface="Meiryo UI" panose="020B0604030504040204" pitchFamily="50" charset="-128"/>
                <a:ea typeface="Meiryo UI" panose="020B0604030504040204" pitchFamily="50" charset="-128"/>
              </a:rPr>
              <a:t>1,991⼈</a:t>
            </a:r>
            <a:r>
              <a:rPr lang="ja-JP" altLang="en-US" sz="2000" b="0" dirty="0">
                <a:solidFill>
                  <a:srgbClr val="FF0000"/>
                </a:solidFill>
                <a:latin typeface="Meiryo UI" panose="020B0604030504040204" pitchFamily="50" charset="-128"/>
                <a:ea typeface="Meiryo UI" panose="020B0604030504040204" pitchFamily="50" charset="-128"/>
              </a:rPr>
              <a:t>分、職員情報</a:t>
            </a:r>
            <a:r>
              <a:rPr lang="en-US" altLang="ja-JP" sz="2000" b="0" dirty="0">
                <a:solidFill>
                  <a:srgbClr val="FF0000"/>
                </a:solidFill>
                <a:latin typeface="Meiryo UI" panose="020B0604030504040204" pitchFamily="50" charset="-128"/>
                <a:ea typeface="Meiryo UI" panose="020B0604030504040204" pitchFamily="50" charset="-128"/>
              </a:rPr>
              <a:t>715⼈</a:t>
            </a:r>
            <a:r>
              <a:rPr lang="ja-JP" altLang="en-US" sz="2000" b="0" dirty="0">
                <a:solidFill>
                  <a:srgbClr val="FF0000"/>
                </a:solidFill>
                <a:latin typeface="Meiryo UI" panose="020B0604030504040204" pitchFamily="50" charset="-128"/>
                <a:ea typeface="Meiryo UI" panose="020B0604030504040204" pitchFamily="50" charset="-128"/>
              </a:rPr>
              <a:t>分が流出した可能性がある</a:t>
            </a:r>
            <a:r>
              <a:rPr lang="ja-JP" altLang="en-US" sz="2000" b="0" dirty="0">
                <a:latin typeface="Meiryo UI" panose="020B0604030504040204" pitchFamily="50" charset="-128"/>
                <a:ea typeface="Meiryo UI" panose="020B0604030504040204" pitchFamily="50" charset="-128"/>
              </a:rPr>
              <a:t>と発表した。 院内の電⼦カルテが⼀時的に使⽤不能。</a:t>
            </a:r>
          </a:p>
        </p:txBody>
      </p:sp>
      <p:sp>
        <p:nvSpPr>
          <p:cNvPr id="18" name="テキスト ボックス 17">
            <a:extLst>
              <a:ext uri="{FF2B5EF4-FFF2-40B4-BE49-F238E27FC236}">
                <a16:creationId xmlns:a16="http://schemas.microsoft.com/office/drawing/2014/main" id="{90A5B3B0-CC82-CCD0-E639-60793B36F6FF}"/>
              </a:ext>
            </a:extLst>
          </p:cNvPr>
          <p:cNvSpPr txBox="1"/>
          <p:nvPr/>
        </p:nvSpPr>
        <p:spPr>
          <a:xfrm>
            <a:off x="339784" y="3068960"/>
            <a:ext cx="8628158" cy="1323439"/>
          </a:xfrm>
          <a:prstGeom prst="rect">
            <a:avLst/>
          </a:prstGeom>
          <a:noFill/>
        </p:spPr>
        <p:txBody>
          <a:bodyPr wrap="square">
            <a:spAutoFit/>
          </a:bodyPr>
          <a:lstStyle/>
          <a:p>
            <a:pPr algn="l"/>
            <a:r>
              <a:rPr lang="ja-JP" altLang="en-US" sz="2000" b="0" dirty="0">
                <a:latin typeface="Meiryo UI" panose="020B0604030504040204" pitchFamily="50" charset="-128"/>
                <a:ea typeface="Meiryo UI" panose="020B0604030504040204" pitchFamily="50" charset="-128"/>
              </a:rPr>
              <a:t>同院によると、流出の可能性のある個⼈情報は、患者や新型コロナウイルスのワクチン接種を受けた⼈の⽒名や⽣年⽉⽇、住所、電話番号、病歴や治療歴といった診療上の情報、ワクチン接種歴。</a:t>
            </a:r>
            <a:r>
              <a:rPr lang="ja-JP" altLang="en-US" sz="2000" b="0" dirty="0">
                <a:solidFill>
                  <a:srgbClr val="FF0000"/>
                </a:solidFill>
                <a:latin typeface="Meiryo UI" panose="020B0604030504040204" pitchFamily="50" charset="-128"/>
                <a:ea typeface="Meiryo UI" panose="020B0604030504040204" pitchFamily="50" charset="-128"/>
              </a:rPr>
              <a:t>ただ、現時点ではそれらの情報を利⽤した⼆次被害は確認されていない。</a:t>
            </a:r>
          </a:p>
        </p:txBody>
      </p:sp>
      <p:pic>
        <p:nvPicPr>
          <p:cNvPr id="6146" name="Picture 2">
            <a:extLst>
              <a:ext uri="{FF2B5EF4-FFF2-40B4-BE49-F238E27FC236}">
                <a16:creationId xmlns:a16="http://schemas.microsoft.com/office/drawing/2014/main" id="{D6BC8162-4E8D-E4A2-F6C2-F0375AC90D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791" y="937941"/>
            <a:ext cx="3581863" cy="2088798"/>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D692C2AA-45B2-6FF4-0E84-81E5A5991F42}"/>
              </a:ext>
            </a:extLst>
          </p:cNvPr>
          <p:cNvSpPr txBox="1"/>
          <p:nvPr/>
        </p:nvSpPr>
        <p:spPr>
          <a:xfrm>
            <a:off x="359532" y="4765774"/>
            <a:ext cx="8532948" cy="1754326"/>
          </a:xfrm>
          <a:prstGeom prst="rect">
            <a:avLst/>
          </a:prstGeom>
          <a:noFill/>
          <a:ln>
            <a:solidFill>
              <a:schemeClr val="tx1"/>
            </a:solidFill>
          </a:ln>
        </p:spPr>
        <p:txBody>
          <a:bodyPr wrap="square">
            <a:spAutoFit/>
          </a:bodyPr>
          <a:lstStyle/>
          <a:p>
            <a:pPr algn="l"/>
            <a:r>
              <a:rPr lang="ja-JP" altLang="en-US" sz="1800" b="0" dirty="0">
                <a:latin typeface="Meiryo UI" panose="020B0604030504040204" pitchFamily="50" charset="-128"/>
                <a:ea typeface="Meiryo UI" panose="020B0604030504040204" pitchFamily="50" charset="-128"/>
              </a:rPr>
              <a:t>直ちにサーバーの復旧を依頼、</a:t>
            </a:r>
            <a:r>
              <a:rPr lang="ja-JP" altLang="en-US" sz="1800" b="0" dirty="0">
                <a:solidFill>
                  <a:srgbClr val="FF0000"/>
                </a:solidFill>
                <a:latin typeface="Meiryo UI" panose="020B0604030504040204" pitchFamily="50" charset="-128"/>
                <a:ea typeface="Meiryo UI" panose="020B0604030504040204" pitchFamily="50" charset="-128"/>
              </a:rPr>
              <a:t>岐⾩県警</a:t>
            </a:r>
            <a:r>
              <a:rPr lang="ja-JP" altLang="en-US" sz="1800" b="0" dirty="0">
                <a:latin typeface="Meiryo UI" panose="020B0604030504040204" pitchFamily="50" charset="-128"/>
                <a:ea typeface="Meiryo UI" panose="020B0604030504040204" pitchFamily="50" charset="-128"/>
              </a:rPr>
              <a:t>や</a:t>
            </a:r>
            <a:r>
              <a:rPr lang="ja-JP" altLang="en-US" sz="1800" b="0" dirty="0">
                <a:solidFill>
                  <a:srgbClr val="FF0000"/>
                </a:solidFill>
                <a:latin typeface="Meiryo UI" panose="020B0604030504040204" pitchFamily="50" charset="-128"/>
                <a:ea typeface="Meiryo UI" panose="020B0604030504040204" pitchFamily="50" charset="-128"/>
              </a:rPr>
              <a:t>厚⽣労働省</a:t>
            </a:r>
            <a:r>
              <a:rPr lang="ja-JP" altLang="en-US" sz="1800" b="0" dirty="0">
                <a:latin typeface="Meiryo UI" panose="020B0604030504040204" pitchFamily="50" charset="-128"/>
                <a:ea typeface="Meiryo UI" panose="020B0604030504040204" pitchFamily="50" charset="-128"/>
              </a:rPr>
              <a:t>に報告し、捜査を開始してもらった。同</a:t>
            </a:r>
            <a:r>
              <a:rPr lang="en-US" altLang="ja-JP" sz="1800" b="0" dirty="0">
                <a:latin typeface="Meiryo UI" panose="020B0604030504040204" pitchFamily="50" charset="-128"/>
                <a:ea typeface="Meiryo UI" panose="020B0604030504040204" pitchFamily="50" charset="-128"/>
              </a:rPr>
              <a:t>30⽇</a:t>
            </a:r>
            <a:r>
              <a:rPr lang="ja-JP" altLang="en-US" sz="1800" b="0" dirty="0">
                <a:latin typeface="Meiryo UI" panose="020B0604030504040204" pitchFamily="50" charset="-128"/>
                <a:ea typeface="Meiryo UI" panose="020B0604030504040204" pitchFamily="50" charset="-128"/>
              </a:rPr>
              <a:t>には</a:t>
            </a:r>
            <a:r>
              <a:rPr lang="ja-JP" altLang="en-US" sz="1800" b="0" dirty="0">
                <a:solidFill>
                  <a:srgbClr val="FF0000"/>
                </a:solidFill>
                <a:latin typeface="Meiryo UI" panose="020B0604030504040204" pitchFamily="50" charset="-128"/>
                <a:ea typeface="Meiryo UI" panose="020B0604030504040204" pitchFamily="50" charset="-128"/>
              </a:rPr>
              <a:t>個⼈情報保護委員会</a:t>
            </a:r>
            <a:r>
              <a:rPr lang="ja-JP" altLang="en-US" sz="1800" b="0" dirty="0">
                <a:latin typeface="Meiryo UI" panose="020B0604030504040204" pitchFamily="50" charset="-128"/>
                <a:ea typeface="Meiryo UI" panose="020B0604030504040204" pitchFamily="50" charset="-128"/>
              </a:rPr>
              <a:t>へ報告し、 全容解明のため</a:t>
            </a:r>
            <a:r>
              <a:rPr lang="en-US" altLang="ja-JP" sz="1800" b="0" dirty="0">
                <a:latin typeface="Meiryo UI" panose="020B0604030504040204" pitchFamily="50" charset="-128"/>
                <a:ea typeface="Meiryo UI" panose="020B0604030504040204" pitchFamily="50" charset="-128"/>
              </a:rPr>
              <a:t>6⽉8⽇</a:t>
            </a:r>
            <a:r>
              <a:rPr lang="ja-JP" altLang="en-US" sz="1800" b="0" dirty="0">
                <a:latin typeface="Meiryo UI" panose="020B0604030504040204" pitchFamily="50" charset="-128"/>
                <a:ea typeface="Meiryo UI" panose="020B0604030504040204" pitchFamily="50" charset="-128"/>
              </a:rPr>
              <a:t>に</a:t>
            </a:r>
            <a:r>
              <a:rPr lang="ja-JP" altLang="en-US" sz="1800" b="0" dirty="0">
                <a:solidFill>
                  <a:srgbClr val="FF0000"/>
                </a:solidFill>
                <a:latin typeface="Meiryo UI" panose="020B0604030504040204" pitchFamily="50" charset="-128"/>
                <a:ea typeface="Meiryo UI" panose="020B0604030504040204" pitchFamily="50" charset="-128"/>
              </a:rPr>
              <a:t>第三者の専⾨機関</a:t>
            </a:r>
            <a:r>
              <a:rPr lang="ja-JP" altLang="en-US" sz="1800" b="0" dirty="0">
                <a:latin typeface="Meiryo UI" panose="020B0604030504040204" pitchFamily="50" charset="-128"/>
                <a:ea typeface="Meiryo UI" panose="020B0604030504040204" pitchFamily="50" charset="-128"/>
              </a:rPr>
              <a:t>に調査を依頼した。 不正アクセスの被害を受け、同院は流通の可能性のある情報に関係する患者らに対応するための</a:t>
            </a:r>
            <a:r>
              <a:rPr lang="ja-JP" altLang="en-US" sz="1800" b="0" dirty="0">
                <a:solidFill>
                  <a:srgbClr val="FF0000"/>
                </a:solidFill>
                <a:latin typeface="Meiryo UI" panose="020B0604030504040204" pitchFamily="50" charset="-128"/>
                <a:ea typeface="Meiryo UI" panose="020B0604030504040204" pitchFamily="50" charset="-128"/>
              </a:rPr>
              <a:t>専⽤窓⼝</a:t>
            </a:r>
            <a:r>
              <a:rPr lang="ja-JP" altLang="en-US" sz="1800" b="0" dirty="0">
                <a:latin typeface="Meiryo UI" panose="020B0604030504040204" pitchFamily="50" charset="-128"/>
                <a:ea typeface="Meiryo UI" panose="020B0604030504040204" pitchFamily="50" charset="-128"/>
              </a:rPr>
              <a:t>を既に設置。また、今後は岐⾩県警や厚労省と連携して情報管理体制の強化に努めるほか、</a:t>
            </a:r>
            <a:r>
              <a:rPr lang="ja-JP" altLang="en-US" sz="1800" b="0" dirty="0">
                <a:solidFill>
                  <a:srgbClr val="FF0000"/>
                </a:solidFill>
                <a:latin typeface="Meiryo UI" panose="020B0604030504040204" pitchFamily="50" charset="-128"/>
                <a:ea typeface="Meiryo UI" panose="020B0604030504040204" pitchFamily="50" charset="-128"/>
              </a:rPr>
              <a:t>専⾨の調査機関</a:t>
            </a:r>
            <a:r>
              <a:rPr lang="ja-JP" altLang="en-US" sz="1800" b="0" dirty="0">
                <a:latin typeface="Meiryo UI" panose="020B0604030504040204" pitchFamily="50" charset="-128"/>
                <a:ea typeface="Meiryo UI" panose="020B0604030504040204" pitchFamily="50" charset="-128"/>
              </a:rPr>
              <a:t>に協⼒を依頼して不正アクセスの原因や全容の解明、 再発防⽌策に取り組む⽅針。</a:t>
            </a:r>
          </a:p>
        </p:txBody>
      </p:sp>
      <p:sp>
        <p:nvSpPr>
          <p:cNvPr id="23" name="テキスト ボックス 22">
            <a:extLst>
              <a:ext uri="{FF2B5EF4-FFF2-40B4-BE49-F238E27FC236}">
                <a16:creationId xmlns:a16="http://schemas.microsoft.com/office/drawing/2014/main" id="{EE02053E-D66E-55A5-6A61-37092DAE67CD}"/>
              </a:ext>
            </a:extLst>
          </p:cNvPr>
          <p:cNvSpPr txBox="1"/>
          <p:nvPr/>
        </p:nvSpPr>
        <p:spPr>
          <a:xfrm>
            <a:off x="251520" y="4397042"/>
            <a:ext cx="4587410" cy="400110"/>
          </a:xfrm>
          <a:prstGeom prst="rect">
            <a:avLst/>
          </a:prstGeom>
          <a:noFill/>
        </p:spPr>
        <p:txBody>
          <a:bodyPr wrap="square">
            <a:spAutoFit/>
          </a:bodyPr>
          <a:lstStyle/>
          <a:p>
            <a:pPr algn="l"/>
            <a:r>
              <a:rPr lang="ja-JP" altLang="en-US" sz="2000" b="0" dirty="0">
                <a:latin typeface="Meiryo UI" panose="020B0604030504040204" pitchFamily="50" charset="-128"/>
                <a:ea typeface="Meiryo UI" panose="020B0604030504040204" pitchFamily="50" charset="-128"/>
              </a:rPr>
              <a:t>＜病院の対応＞</a:t>
            </a:r>
            <a:endParaRPr lang="ja-JP" altLang="en-US" sz="2000" dirty="0"/>
          </a:p>
        </p:txBody>
      </p:sp>
    </p:spTree>
    <p:extLst>
      <p:ext uri="{BB962C8B-B14F-4D97-AF65-F5344CB8AC3E}">
        <p14:creationId xmlns:p14="http://schemas.microsoft.com/office/powerpoint/2010/main" val="309937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2FCD40E-E376-4A9C-A889-769B50AA46F4}"/>
              </a:ext>
            </a:extLst>
          </p:cNvPr>
          <p:cNvSpPr/>
          <p:nvPr/>
        </p:nvSpPr>
        <p:spPr>
          <a:xfrm>
            <a:off x="864073" y="595266"/>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C:\Users\personal\Documents\事業開発部\新会社\ロゴ\rogo_2\rogo_A_en.jpg">
            <a:extLst>
              <a:ext uri="{FF2B5EF4-FFF2-40B4-BE49-F238E27FC236}">
                <a16:creationId xmlns:a16="http://schemas.microsoft.com/office/drawing/2014/main" id="{3EF1C219-7422-41A0-B500-EE0D2A9C50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a:extLst>
              <a:ext uri="{FF2B5EF4-FFF2-40B4-BE49-F238E27FC236}">
                <a16:creationId xmlns:a16="http://schemas.microsoft.com/office/drawing/2014/main" id="{536247BD-A10F-4621-8D79-4EA6C8CB0265}"/>
              </a:ext>
            </a:extLst>
          </p:cNvPr>
          <p:cNvSpPr txBox="1">
            <a:spLocks/>
          </p:cNvSpPr>
          <p:nvPr/>
        </p:nvSpPr>
        <p:spPr>
          <a:xfrm>
            <a:off x="864073" y="96537"/>
            <a:ext cx="8103870" cy="424546"/>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lgn="l"/>
            <a:r>
              <a:rPr lang="ja-JP" altLang="en-US" sz="2400" b="0" kern="0" dirty="0">
                <a:solidFill>
                  <a:schemeClr val="tx1"/>
                </a:solidFill>
                <a:latin typeface="Meiryo UI" panose="020B0604030504040204" pitchFamily="50" charset="-128"/>
                <a:ea typeface="Meiryo UI" panose="020B0604030504040204" pitchFamily="50" charset="-128"/>
              </a:rPr>
              <a:t>個人情報漏洩の賠償金</a:t>
            </a:r>
          </a:p>
        </p:txBody>
      </p:sp>
      <p:pic>
        <p:nvPicPr>
          <p:cNvPr id="11" name="Picture 3">
            <a:extLst>
              <a:ext uri="{FF2B5EF4-FFF2-40B4-BE49-F238E27FC236}">
                <a16:creationId xmlns:a16="http://schemas.microsoft.com/office/drawing/2014/main" id="{FFBB4E5D-5C78-4D1A-80A8-C11344030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正方形/長方形 11">
            <a:extLst>
              <a:ext uri="{FF2B5EF4-FFF2-40B4-BE49-F238E27FC236}">
                <a16:creationId xmlns:a16="http://schemas.microsoft.com/office/drawing/2014/main" id="{06761ABE-6672-4B1C-A9BE-C56FF396B4AB}"/>
              </a:ext>
            </a:extLst>
          </p:cNvPr>
          <p:cNvSpPr/>
          <p:nvPr/>
        </p:nvSpPr>
        <p:spPr>
          <a:xfrm>
            <a:off x="395536" y="6516052"/>
            <a:ext cx="8281242" cy="338554"/>
          </a:xfrm>
          <a:prstGeom prst="rect">
            <a:avLst/>
          </a:prstGeom>
        </p:spPr>
        <p:txBody>
          <a:bodyPr wrap="square">
            <a:spAutoFit/>
          </a:bodyPr>
          <a:lstStyle/>
          <a:p>
            <a:pPr algn="r"/>
            <a:r>
              <a:rPr lang="en-US" altLang="ja-JP" sz="1600" dirty="0">
                <a:solidFill>
                  <a:schemeClr val="bg1"/>
                </a:solidFill>
              </a:rPr>
              <a:t>Copyright</a:t>
            </a:r>
            <a:r>
              <a:rPr lang="ja-JP" altLang="en-US" sz="1600" dirty="0">
                <a:solidFill>
                  <a:schemeClr val="bg1"/>
                </a:solidFill>
              </a:rPr>
              <a:t>　Ⓒ　</a:t>
            </a:r>
            <a:r>
              <a:rPr lang="en-US" altLang="ja-JP" sz="1600" dirty="0">
                <a:solidFill>
                  <a:schemeClr val="bg1"/>
                </a:solidFill>
              </a:rPr>
              <a:t>ASSIST MEDICO CO.,LTD.</a:t>
            </a:r>
            <a:r>
              <a:rPr lang="ja-JP" altLang="en-US" sz="1600" dirty="0">
                <a:solidFill>
                  <a:schemeClr val="bg1"/>
                </a:solidFill>
              </a:rPr>
              <a:t>　</a:t>
            </a:r>
            <a:r>
              <a:rPr lang="en-US" altLang="ja-JP" sz="1600" dirty="0">
                <a:solidFill>
                  <a:schemeClr val="bg1"/>
                </a:solidFill>
              </a:rPr>
              <a:t>All Rights Reserved </a:t>
            </a:r>
            <a:endParaRPr lang="ja-JP" altLang="en-US" sz="1600" dirty="0"/>
          </a:p>
        </p:txBody>
      </p:sp>
      <p:sp>
        <p:nvSpPr>
          <p:cNvPr id="13" name="スライド番号プレースホルダー 3">
            <a:extLst>
              <a:ext uri="{FF2B5EF4-FFF2-40B4-BE49-F238E27FC236}">
                <a16:creationId xmlns:a16="http://schemas.microsoft.com/office/drawing/2014/main" id="{1D46D5A2-32C8-427B-AF28-63E7A5BD89F5}"/>
              </a:ext>
            </a:extLst>
          </p:cNvPr>
          <p:cNvSpPr txBox="1">
            <a:spLocks/>
          </p:cNvSpPr>
          <p:nvPr/>
        </p:nvSpPr>
        <p:spPr bwMode="auto">
          <a:xfrm>
            <a:off x="6974904" y="6520259"/>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b="0" kern="1200">
                <a:solidFill>
                  <a:schemeClr val="tx1"/>
                </a:solidFill>
                <a:latin typeface="+mn-lt"/>
                <a:ea typeface="+mn-ea"/>
                <a:cs typeface="+mn-cs"/>
              </a:defRPr>
            </a:lvl1pPr>
            <a:lvl2pPr marL="4572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2pPr>
            <a:lvl3pPr marL="9144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3pPr>
            <a:lvl4pPr marL="13716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4pPr>
            <a:lvl5pPr marL="18288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5pPr>
            <a:lvl6pPr marL="22860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6pPr>
            <a:lvl7pPr marL="27432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7pPr>
            <a:lvl8pPr marL="32004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8pPr>
            <a:lvl9pPr marL="36576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9pPr>
          </a:lstStyle>
          <a:p>
            <a:fld id="{6E2ED275-BDB2-4715-8205-DD5A8EB50C4D}" type="slidenum">
              <a:rPr lang="en-US" altLang="ja-JP" sz="1600" b="1" smtClean="0">
                <a:solidFill>
                  <a:schemeClr val="bg1"/>
                </a:solidFill>
                <a:latin typeface="HG丸ｺﾞｼｯｸM-PRO" pitchFamily="50" charset="-128"/>
                <a:ea typeface="HG丸ｺﾞｼｯｸM-PRO" pitchFamily="50" charset="-128"/>
              </a:rPr>
              <a:pPr/>
              <a:t>29</a:t>
            </a:fld>
            <a:endParaRPr lang="en-US" altLang="ja-JP" sz="1600" b="1" dirty="0">
              <a:solidFill>
                <a:schemeClr val="bg1"/>
              </a:solidFill>
              <a:latin typeface="HG丸ｺﾞｼｯｸM-PRO" pitchFamily="50" charset="-128"/>
              <a:ea typeface="HG丸ｺﾞｼｯｸM-PRO" pitchFamily="50" charset="-128"/>
            </a:endParaRPr>
          </a:p>
        </p:txBody>
      </p:sp>
      <p:sp>
        <p:nvSpPr>
          <p:cNvPr id="14" name="テキスト ボックス 13">
            <a:extLst>
              <a:ext uri="{FF2B5EF4-FFF2-40B4-BE49-F238E27FC236}">
                <a16:creationId xmlns:a16="http://schemas.microsoft.com/office/drawing/2014/main" id="{C7C1BBC0-6C34-48A2-BBF0-0D847C5C76C0}"/>
              </a:ext>
            </a:extLst>
          </p:cNvPr>
          <p:cNvSpPr txBox="1"/>
          <p:nvPr/>
        </p:nvSpPr>
        <p:spPr>
          <a:xfrm>
            <a:off x="184803" y="799255"/>
            <a:ext cx="8686070" cy="461665"/>
          </a:xfrm>
          <a:prstGeom prst="rect">
            <a:avLst/>
          </a:prstGeom>
          <a:solidFill>
            <a:schemeClr val="accent2"/>
          </a:solidFill>
        </p:spPr>
        <p:txBody>
          <a:bodyPr wrap="square" rtlCol="0">
            <a:spAutoFit/>
          </a:bodyPr>
          <a:lstStyle/>
          <a:p>
            <a:pPr algn="ctr">
              <a:defRPr/>
            </a:pPr>
            <a:r>
              <a:rPr kumimoji="1" lang="ja-JP" altLang="en-US" sz="2400" b="0" dirty="0">
                <a:solidFill>
                  <a:schemeClr val="bg1"/>
                </a:solidFill>
                <a:latin typeface="Meiryo UI" panose="020B0604030504040204" pitchFamily="50" charset="-128"/>
                <a:ea typeface="Meiryo UI" panose="020B0604030504040204" pitchFamily="50" charset="-128"/>
              </a:rPr>
              <a:t>事故発生時の賠償責任は？対応は？</a:t>
            </a:r>
          </a:p>
        </p:txBody>
      </p:sp>
      <p:sp>
        <p:nvSpPr>
          <p:cNvPr id="16" name="テキスト ボックス 15">
            <a:extLst>
              <a:ext uri="{FF2B5EF4-FFF2-40B4-BE49-F238E27FC236}">
                <a16:creationId xmlns:a16="http://schemas.microsoft.com/office/drawing/2014/main" id="{13DECBE1-1859-4872-A151-268AC76C3306}"/>
              </a:ext>
            </a:extLst>
          </p:cNvPr>
          <p:cNvSpPr txBox="1"/>
          <p:nvPr/>
        </p:nvSpPr>
        <p:spPr>
          <a:xfrm>
            <a:off x="364596" y="2419378"/>
            <a:ext cx="6718543" cy="3416320"/>
          </a:xfrm>
          <a:prstGeom prst="rect">
            <a:avLst/>
          </a:prstGeom>
          <a:noFill/>
        </p:spPr>
        <p:txBody>
          <a:bodyPr wrap="square" rtlCol="0">
            <a:spAutoFit/>
          </a:bodyPr>
          <a:lstStyle/>
          <a:p>
            <a:pPr algn="l">
              <a:defRPr/>
            </a:pPr>
            <a:r>
              <a:rPr kumimoji="1" lang="ja-JP" altLang="en-US" sz="2400" b="0" dirty="0">
                <a:solidFill>
                  <a:srgbClr val="FF0000"/>
                </a:solidFill>
                <a:latin typeface="Meiryo UI" panose="020B0604030504040204" pitchFamily="50" charset="-128"/>
                <a:ea typeface="Meiryo UI" panose="020B0604030504040204" pitchFamily="50" charset="-128"/>
              </a:rPr>
              <a:t>　　　過去の個人情報漏洩事故例と賠償金</a:t>
            </a:r>
            <a:endParaRPr kumimoji="1" lang="en-US" altLang="ja-JP" sz="2400" b="0" dirty="0">
              <a:solidFill>
                <a:srgbClr val="FF0000"/>
              </a:solidFill>
              <a:latin typeface="Meiryo UI" panose="020B0604030504040204" pitchFamily="50" charset="-128"/>
              <a:ea typeface="Meiryo UI" panose="020B0604030504040204" pitchFamily="50" charset="-128"/>
            </a:endParaRPr>
          </a:p>
          <a:p>
            <a:pPr algn="l">
              <a:defRPr/>
            </a:pPr>
            <a:r>
              <a:rPr kumimoji="1" lang="ja-JP" altLang="en-US" sz="2400" b="0" dirty="0">
                <a:solidFill>
                  <a:prstClr val="black"/>
                </a:solidFill>
                <a:latin typeface="Meiryo UI" panose="020B0604030504040204" pitchFamily="50" charset="-128"/>
                <a:ea typeface="Meiryo UI" panose="020B0604030504040204" pitchFamily="50" charset="-128"/>
              </a:rPr>
              <a:t>　①京都府宇治市・・・住民基本台帳約</a:t>
            </a:r>
            <a:r>
              <a:rPr kumimoji="1" lang="en-US" altLang="ja-JP" sz="2400" b="0" dirty="0">
                <a:solidFill>
                  <a:prstClr val="black"/>
                </a:solidFill>
                <a:latin typeface="Meiryo UI" panose="020B0604030504040204" pitchFamily="50" charset="-128"/>
                <a:ea typeface="Meiryo UI" panose="020B0604030504040204" pitchFamily="50" charset="-128"/>
              </a:rPr>
              <a:t>22</a:t>
            </a:r>
            <a:r>
              <a:rPr kumimoji="1" lang="ja-JP" altLang="en-US" sz="2400" b="0" dirty="0">
                <a:solidFill>
                  <a:prstClr val="black"/>
                </a:solidFill>
                <a:latin typeface="Meiryo UI" panose="020B0604030504040204" pitchFamily="50" charset="-128"/>
                <a:ea typeface="Meiryo UI" panose="020B0604030504040204" pitchFamily="50" charset="-128"/>
              </a:rPr>
              <a:t>万件</a:t>
            </a:r>
            <a:endParaRPr kumimoji="1" lang="en-US" altLang="ja-JP" sz="2400" b="0" dirty="0">
              <a:solidFill>
                <a:prstClr val="black"/>
              </a:solidFill>
              <a:latin typeface="Meiryo UI" panose="020B0604030504040204" pitchFamily="50" charset="-128"/>
              <a:ea typeface="Meiryo UI" panose="020B0604030504040204" pitchFamily="50" charset="-128"/>
            </a:endParaRPr>
          </a:p>
          <a:p>
            <a:pPr algn="l">
              <a:defRPr/>
            </a:pPr>
            <a:r>
              <a:rPr kumimoji="1" lang="ja-JP" altLang="en-US" sz="2400" b="0" dirty="0">
                <a:solidFill>
                  <a:prstClr val="black"/>
                </a:solidFill>
                <a:latin typeface="Meiryo UI" panose="020B0604030504040204" pitchFamily="50" charset="-128"/>
                <a:ea typeface="Meiryo UI" panose="020B0604030504040204" pitchFamily="50" charset="-128"/>
              </a:rPr>
              <a:t>　　　</a:t>
            </a:r>
            <a:r>
              <a:rPr kumimoji="1" lang="ja-JP" altLang="en-US" sz="2000" b="0" dirty="0">
                <a:solidFill>
                  <a:srgbClr val="4472C4">
                    <a:lumMod val="75000"/>
                  </a:srgbClr>
                </a:solidFill>
                <a:latin typeface="Meiryo UI" panose="020B0604030504040204" pitchFamily="50" charset="-128"/>
                <a:ea typeface="Meiryo UI" panose="020B0604030504040204" pitchFamily="50" charset="-128"/>
              </a:rPr>
              <a:t>賠償金⇒慰謝料</a:t>
            </a:r>
            <a:r>
              <a:rPr kumimoji="1" lang="en-US" altLang="ja-JP" sz="2000" b="0" dirty="0">
                <a:solidFill>
                  <a:srgbClr val="4472C4">
                    <a:lumMod val="75000"/>
                  </a:srgbClr>
                </a:solidFill>
                <a:latin typeface="Meiryo UI" panose="020B0604030504040204" pitchFamily="50" charset="-128"/>
                <a:ea typeface="Meiryo UI" panose="020B0604030504040204" pitchFamily="50" charset="-128"/>
              </a:rPr>
              <a:t>10,000</a:t>
            </a:r>
            <a:r>
              <a:rPr kumimoji="1" lang="ja-JP" altLang="en-US" sz="2000" b="0" dirty="0">
                <a:solidFill>
                  <a:srgbClr val="4472C4">
                    <a:lumMod val="75000"/>
                  </a:srgbClr>
                </a:solidFill>
                <a:latin typeface="Meiryo UI" panose="020B0604030504040204" pitchFamily="50" charset="-128"/>
                <a:ea typeface="Meiryo UI" panose="020B0604030504040204" pitchFamily="50" charset="-128"/>
              </a:rPr>
              <a:t>円</a:t>
            </a:r>
            <a:r>
              <a:rPr kumimoji="1" lang="en-US" altLang="ja-JP" sz="2000" b="0" dirty="0">
                <a:solidFill>
                  <a:srgbClr val="4472C4">
                    <a:lumMod val="75000"/>
                  </a:srgbClr>
                </a:solidFill>
                <a:latin typeface="Meiryo UI" panose="020B0604030504040204" pitchFamily="50" charset="-128"/>
                <a:ea typeface="Meiryo UI" panose="020B0604030504040204" pitchFamily="50" charset="-128"/>
              </a:rPr>
              <a:t>+</a:t>
            </a:r>
            <a:r>
              <a:rPr kumimoji="1" lang="ja-JP" altLang="en-US" sz="2000" b="0" dirty="0">
                <a:solidFill>
                  <a:srgbClr val="4472C4">
                    <a:lumMod val="75000"/>
                  </a:srgbClr>
                </a:solidFill>
                <a:latin typeface="Meiryo UI" panose="020B0604030504040204" pitchFamily="50" charset="-128"/>
                <a:ea typeface="Meiryo UI" panose="020B0604030504040204" pitchFamily="50" charset="-128"/>
              </a:rPr>
              <a:t>弁護士費用</a:t>
            </a:r>
            <a:r>
              <a:rPr kumimoji="1" lang="en-US" altLang="ja-JP" sz="2000" b="0" dirty="0">
                <a:solidFill>
                  <a:srgbClr val="4472C4">
                    <a:lumMod val="75000"/>
                  </a:srgbClr>
                </a:solidFill>
                <a:latin typeface="Meiryo UI" panose="020B0604030504040204" pitchFamily="50" charset="-128"/>
                <a:ea typeface="Meiryo UI" panose="020B0604030504040204" pitchFamily="50" charset="-128"/>
              </a:rPr>
              <a:t>5,000</a:t>
            </a:r>
            <a:r>
              <a:rPr kumimoji="1" lang="ja-JP" altLang="en-US" sz="2000" b="0" dirty="0">
                <a:solidFill>
                  <a:srgbClr val="4472C4">
                    <a:lumMod val="75000"/>
                  </a:srgbClr>
                </a:solidFill>
                <a:latin typeface="Meiryo UI" panose="020B0604030504040204" pitchFamily="50" charset="-128"/>
                <a:ea typeface="Meiryo UI" panose="020B0604030504040204" pitchFamily="50" charset="-128"/>
              </a:rPr>
              <a:t>円</a:t>
            </a:r>
            <a:endParaRPr kumimoji="1" lang="en-US" altLang="ja-JP" sz="2000" b="0" dirty="0">
              <a:solidFill>
                <a:srgbClr val="4472C4">
                  <a:lumMod val="75000"/>
                </a:srgbClr>
              </a:solidFill>
              <a:latin typeface="Meiryo UI" panose="020B0604030504040204" pitchFamily="50" charset="-128"/>
              <a:ea typeface="Meiryo UI" panose="020B0604030504040204" pitchFamily="50" charset="-128"/>
            </a:endParaRPr>
          </a:p>
          <a:p>
            <a:pPr algn="l">
              <a:defRPr/>
            </a:pPr>
            <a:endParaRPr kumimoji="1" lang="en-US" altLang="ja-JP" sz="2400" b="0" dirty="0">
              <a:solidFill>
                <a:prstClr val="black"/>
              </a:solidFill>
              <a:latin typeface="Meiryo UI" panose="020B0604030504040204" pitchFamily="50" charset="-128"/>
              <a:ea typeface="Meiryo UI" panose="020B0604030504040204" pitchFamily="50" charset="-128"/>
            </a:endParaRPr>
          </a:p>
          <a:p>
            <a:pPr algn="l">
              <a:defRPr/>
            </a:pPr>
            <a:r>
              <a:rPr kumimoji="1" lang="ja-JP" altLang="en-US" sz="2400" b="0" dirty="0">
                <a:solidFill>
                  <a:prstClr val="black"/>
                </a:solidFill>
                <a:latin typeface="Meiryo UI" panose="020B0604030504040204" pitchFamily="50" charset="-128"/>
                <a:ea typeface="Meiryo UI" panose="020B0604030504040204" pitchFamily="50" charset="-128"/>
              </a:rPr>
              <a:t>　②Ｙａｈｏｏ！・・・会員情報約</a:t>
            </a:r>
            <a:r>
              <a:rPr kumimoji="1" lang="en-US" altLang="ja-JP" sz="2400" b="0" dirty="0">
                <a:solidFill>
                  <a:prstClr val="black"/>
                </a:solidFill>
                <a:latin typeface="Meiryo UI" panose="020B0604030504040204" pitchFamily="50" charset="-128"/>
                <a:ea typeface="Meiryo UI" panose="020B0604030504040204" pitchFamily="50" charset="-128"/>
              </a:rPr>
              <a:t>1100</a:t>
            </a:r>
            <a:r>
              <a:rPr kumimoji="1" lang="ja-JP" altLang="en-US" sz="2400" b="0" dirty="0">
                <a:solidFill>
                  <a:prstClr val="black"/>
                </a:solidFill>
                <a:latin typeface="Meiryo UI" panose="020B0604030504040204" pitchFamily="50" charset="-128"/>
                <a:ea typeface="Meiryo UI" panose="020B0604030504040204" pitchFamily="50" charset="-128"/>
              </a:rPr>
              <a:t>万件</a:t>
            </a:r>
            <a:endParaRPr kumimoji="1" lang="en-US" altLang="ja-JP" sz="2400" b="0" dirty="0">
              <a:solidFill>
                <a:prstClr val="black"/>
              </a:solidFill>
              <a:latin typeface="Meiryo UI" panose="020B0604030504040204" pitchFamily="50" charset="-128"/>
              <a:ea typeface="Meiryo UI" panose="020B0604030504040204" pitchFamily="50" charset="-128"/>
            </a:endParaRPr>
          </a:p>
          <a:p>
            <a:pPr algn="l">
              <a:defRPr/>
            </a:pPr>
            <a:r>
              <a:rPr kumimoji="1" lang="ja-JP" altLang="en-US" sz="2400" b="0" dirty="0">
                <a:solidFill>
                  <a:prstClr val="black"/>
                </a:solidFill>
                <a:latin typeface="Meiryo UI" panose="020B0604030504040204" pitchFamily="50" charset="-128"/>
                <a:ea typeface="Meiryo UI" panose="020B0604030504040204" pitchFamily="50" charset="-128"/>
              </a:rPr>
              <a:t>　　　</a:t>
            </a:r>
            <a:r>
              <a:rPr kumimoji="1" lang="ja-JP" altLang="en-US" sz="2000" b="0" dirty="0">
                <a:solidFill>
                  <a:srgbClr val="4472C4">
                    <a:lumMod val="75000"/>
                  </a:srgbClr>
                </a:solidFill>
                <a:latin typeface="Meiryo UI" panose="020B0604030504040204" pitchFamily="50" charset="-128"/>
                <a:ea typeface="Meiryo UI" panose="020B0604030504040204" pitchFamily="50" charset="-128"/>
              </a:rPr>
              <a:t>賠償金⇒慰謝料</a:t>
            </a:r>
            <a:r>
              <a:rPr kumimoji="1" lang="en-US" altLang="ja-JP" sz="2000" b="0" dirty="0">
                <a:solidFill>
                  <a:srgbClr val="4472C4">
                    <a:lumMod val="75000"/>
                  </a:srgbClr>
                </a:solidFill>
                <a:latin typeface="Meiryo UI" panose="020B0604030504040204" pitchFamily="50" charset="-128"/>
                <a:ea typeface="Meiryo UI" panose="020B0604030504040204" pitchFamily="50" charset="-128"/>
              </a:rPr>
              <a:t>5,000</a:t>
            </a:r>
            <a:r>
              <a:rPr kumimoji="1" lang="ja-JP" altLang="en-US" sz="2000" b="0" dirty="0">
                <a:solidFill>
                  <a:srgbClr val="4472C4">
                    <a:lumMod val="75000"/>
                  </a:srgbClr>
                </a:solidFill>
                <a:latin typeface="Meiryo UI" panose="020B0604030504040204" pitchFamily="50" charset="-128"/>
                <a:ea typeface="Meiryo UI" panose="020B0604030504040204" pitchFamily="50" charset="-128"/>
              </a:rPr>
              <a:t>円</a:t>
            </a:r>
            <a:r>
              <a:rPr kumimoji="1" lang="en-US" altLang="ja-JP" sz="2000" b="0" dirty="0">
                <a:solidFill>
                  <a:srgbClr val="4472C4">
                    <a:lumMod val="75000"/>
                  </a:srgbClr>
                </a:solidFill>
                <a:latin typeface="Meiryo UI" panose="020B0604030504040204" pitchFamily="50" charset="-128"/>
                <a:ea typeface="Meiryo UI" panose="020B0604030504040204" pitchFamily="50" charset="-128"/>
              </a:rPr>
              <a:t>+</a:t>
            </a:r>
            <a:r>
              <a:rPr kumimoji="1" lang="ja-JP" altLang="en-US" sz="2000" b="0" dirty="0">
                <a:solidFill>
                  <a:srgbClr val="4472C4">
                    <a:lumMod val="75000"/>
                  </a:srgbClr>
                </a:solidFill>
                <a:latin typeface="Meiryo UI" panose="020B0604030504040204" pitchFamily="50" charset="-128"/>
                <a:ea typeface="Meiryo UI" panose="020B0604030504040204" pitchFamily="50" charset="-128"/>
              </a:rPr>
              <a:t>弁護士費用</a:t>
            </a:r>
            <a:r>
              <a:rPr kumimoji="1" lang="en-US" altLang="ja-JP" sz="2000" b="0" dirty="0">
                <a:solidFill>
                  <a:srgbClr val="4472C4">
                    <a:lumMod val="75000"/>
                  </a:srgbClr>
                </a:solidFill>
                <a:latin typeface="Meiryo UI" panose="020B0604030504040204" pitchFamily="50" charset="-128"/>
                <a:ea typeface="Meiryo UI" panose="020B0604030504040204" pitchFamily="50" charset="-128"/>
              </a:rPr>
              <a:t>1,000</a:t>
            </a:r>
            <a:r>
              <a:rPr kumimoji="1" lang="ja-JP" altLang="en-US" sz="2000" b="0" dirty="0">
                <a:solidFill>
                  <a:srgbClr val="4472C4">
                    <a:lumMod val="75000"/>
                  </a:srgbClr>
                </a:solidFill>
                <a:latin typeface="Meiryo UI" panose="020B0604030504040204" pitchFamily="50" charset="-128"/>
                <a:ea typeface="Meiryo UI" panose="020B0604030504040204" pitchFamily="50" charset="-128"/>
              </a:rPr>
              <a:t>円</a:t>
            </a:r>
            <a:endParaRPr kumimoji="1" lang="en-US" altLang="ja-JP" sz="2000" b="0" dirty="0">
              <a:solidFill>
                <a:srgbClr val="4472C4">
                  <a:lumMod val="75000"/>
                </a:srgbClr>
              </a:solidFill>
              <a:latin typeface="Meiryo UI" panose="020B0604030504040204" pitchFamily="50" charset="-128"/>
              <a:ea typeface="Meiryo UI" panose="020B0604030504040204" pitchFamily="50" charset="-128"/>
            </a:endParaRPr>
          </a:p>
          <a:p>
            <a:pPr algn="l">
              <a:defRPr/>
            </a:pPr>
            <a:r>
              <a:rPr kumimoji="1" lang="ja-JP" altLang="en-US" sz="2400" b="0" dirty="0">
                <a:solidFill>
                  <a:prstClr val="black"/>
                </a:solidFill>
                <a:latin typeface="Meiryo UI" panose="020B0604030504040204" pitchFamily="50" charset="-128"/>
                <a:ea typeface="Meiryo UI" panose="020B0604030504040204" pitchFamily="50" charset="-128"/>
              </a:rPr>
              <a:t>　</a:t>
            </a:r>
            <a:endParaRPr kumimoji="1" lang="en-US" altLang="ja-JP" sz="2400" b="0" dirty="0">
              <a:solidFill>
                <a:prstClr val="black"/>
              </a:solidFill>
              <a:latin typeface="Meiryo UI" panose="020B0604030504040204" pitchFamily="50" charset="-128"/>
              <a:ea typeface="Meiryo UI" panose="020B0604030504040204" pitchFamily="50" charset="-128"/>
            </a:endParaRPr>
          </a:p>
          <a:p>
            <a:pPr algn="l">
              <a:defRPr/>
            </a:pPr>
            <a:r>
              <a:rPr kumimoji="1" lang="ja-JP" altLang="en-US" sz="2400" b="0" dirty="0">
                <a:solidFill>
                  <a:prstClr val="black"/>
                </a:solidFill>
                <a:latin typeface="Meiryo UI" panose="020B0604030504040204" pitchFamily="50" charset="-128"/>
                <a:ea typeface="Meiryo UI" panose="020B0604030504040204" pitchFamily="50" charset="-128"/>
              </a:rPr>
              <a:t>　③ＴＢＣ・・・顧客情報約５万人分</a:t>
            </a:r>
            <a:endParaRPr kumimoji="1" lang="en-US" altLang="ja-JP" sz="2400" b="0" dirty="0">
              <a:solidFill>
                <a:prstClr val="black"/>
              </a:solidFill>
              <a:latin typeface="Meiryo UI" panose="020B0604030504040204" pitchFamily="50" charset="-128"/>
              <a:ea typeface="Meiryo UI" panose="020B0604030504040204" pitchFamily="50" charset="-128"/>
            </a:endParaRPr>
          </a:p>
          <a:p>
            <a:pPr algn="l">
              <a:defRPr/>
            </a:pPr>
            <a:r>
              <a:rPr kumimoji="1" lang="ja-JP" altLang="en-US" sz="2400" b="0" dirty="0">
                <a:solidFill>
                  <a:prstClr val="black"/>
                </a:solidFill>
                <a:latin typeface="Meiryo UI" panose="020B0604030504040204" pitchFamily="50" charset="-128"/>
                <a:ea typeface="Meiryo UI" panose="020B0604030504040204" pitchFamily="50" charset="-128"/>
              </a:rPr>
              <a:t>　</a:t>
            </a:r>
            <a:r>
              <a:rPr kumimoji="1" lang="ja-JP" altLang="en-US" sz="2000" b="0" dirty="0">
                <a:solidFill>
                  <a:srgbClr val="0070C0"/>
                </a:solidFill>
                <a:latin typeface="Meiryo UI" panose="020B0604030504040204" pitchFamily="50" charset="-128"/>
                <a:ea typeface="Meiryo UI" panose="020B0604030504040204" pitchFamily="50" charset="-128"/>
              </a:rPr>
              <a:t>　　</a:t>
            </a:r>
            <a:r>
              <a:rPr kumimoji="1" lang="ja-JP" altLang="en-US" sz="2000" b="0" dirty="0">
                <a:solidFill>
                  <a:srgbClr val="4472C4">
                    <a:lumMod val="75000"/>
                  </a:srgbClr>
                </a:solidFill>
                <a:latin typeface="Meiryo UI" panose="020B0604030504040204" pitchFamily="50" charset="-128"/>
                <a:ea typeface="Meiryo UI" panose="020B0604030504040204" pitchFamily="50" charset="-128"/>
              </a:rPr>
              <a:t>賠償金⇒慰謝料</a:t>
            </a:r>
            <a:r>
              <a:rPr kumimoji="1" lang="en-US" altLang="ja-JP" sz="2000" b="0" dirty="0">
                <a:solidFill>
                  <a:srgbClr val="4472C4">
                    <a:lumMod val="75000"/>
                  </a:srgbClr>
                </a:solidFill>
                <a:latin typeface="Meiryo UI" panose="020B0604030504040204" pitchFamily="50" charset="-128"/>
                <a:ea typeface="Meiryo UI" panose="020B0604030504040204" pitchFamily="50" charset="-128"/>
              </a:rPr>
              <a:t>30,000</a:t>
            </a:r>
            <a:r>
              <a:rPr kumimoji="1" lang="ja-JP" altLang="en-US" sz="2000" b="0" dirty="0">
                <a:solidFill>
                  <a:srgbClr val="4472C4">
                    <a:lumMod val="75000"/>
                  </a:srgbClr>
                </a:solidFill>
                <a:latin typeface="Meiryo UI" panose="020B0604030504040204" pitchFamily="50" charset="-128"/>
                <a:ea typeface="Meiryo UI" panose="020B0604030504040204" pitchFamily="50" charset="-128"/>
              </a:rPr>
              <a:t>円</a:t>
            </a:r>
            <a:r>
              <a:rPr kumimoji="1" lang="en-US" altLang="ja-JP" sz="2000" b="0" dirty="0">
                <a:solidFill>
                  <a:srgbClr val="4472C4">
                    <a:lumMod val="75000"/>
                  </a:srgbClr>
                </a:solidFill>
                <a:latin typeface="Meiryo UI" panose="020B0604030504040204" pitchFamily="50" charset="-128"/>
                <a:ea typeface="Meiryo UI" panose="020B0604030504040204" pitchFamily="50" charset="-128"/>
              </a:rPr>
              <a:t>+</a:t>
            </a:r>
            <a:r>
              <a:rPr kumimoji="1" lang="ja-JP" altLang="en-US" sz="2000" b="0" dirty="0">
                <a:solidFill>
                  <a:srgbClr val="4472C4">
                    <a:lumMod val="75000"/>
                  </a:srgbClr>
                </a:solidFill>
                <a:latin typeface="Meiryo UI" panose="020B0604030504040204" pitchFamily="50" charset="-128"/>
                <a:ea typeface="Meiryo UI" panose="020B0604030504040204" pitchFamily="50" charset="-128"/>
              </a:rPr>
              <a:t>弁護士費用</a:t>
            </a:r>
            <a:r>
              <a:rPr kumimoji="1" lang="en-US" altLang="ja-JP" sz="2000" b="0" dirty="0">
                <a:solidFill>
                  <a:srgbClr val="4472C4">
                    <a:lumMod val="75000"/>
                  </a:srgbClr>
                </a:solidFill>
                <a:latin typeface="Meiryo UI" panose="020B0604030504040204" pitchFamily="50" charset="-128"/>
                <a:ea typeface="Meiryo UI" panose="020B0604030504040204" pitchFamily="50" charset="-128"/>
              </a:rPr>
              <a:t>5,000</a:t>
            </a:r>
            <a:r>
              <a:rPr kumimoji="1" lang="ja-JP" altLang="en-US" sz="2000" b="0" dirty="0">
                <a:solidFill>
                  <a:srgbClr val="4472C4">
                    <a:lumMod val="75000"/>
                  </a:srgbClr>
                </a:solidFill>
                <a:latin typeface="Meiryo UI" panose="020B0604030504040204" pitchFamily="50" charset="-128"/>
                <a:ea typeface="Meiryo UI" panose="020B0604030504040204" pitchFamily="50" charset="-128"/>
              </a:rPr>
              <a:t>円</a:t>
            </a:r>
            <a:endParaRPr kumimoji="1" lang="en-US" altLang="ja-JP" sz="2000" b="0" dirty="0">
              <a:solidFill>
                <a:srgbClr val="4472C4">
                  <a:lumMod val="75000"/>
                </a:srgb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A21F7B6-6ED5-4DC7-AA84-1F2B474EE6F7}"/>
              </a:ext>
            </a:extLst>
          </p:cNvPr>
          <p:cNvSpPr txBox="1"/>
          <p:nvPr/>
        </p:nvSpPr>
        <p:spPr>
          <a:xfrm>
            <a:off x="184803" y="1484221"/>
            <a:ext cx="8594553" cy="830997"/>
          </a:xfrm>
          <a:prstGeom prst="rect">
            <a:avLst/>
          </a:prstGeom>
          <a:noFill/>
        </p:spPr>
        <p:txBody>
          <a:bodyPr wrap="square" rtlCol="0">
            <a:spAutoFit/>
          </a:bodyPr>
          <a:lstStyle/>
          <a:p>
            <a:pPr algn="ctr">
              <a:spcBef>
                <a:spcPts val="0"/>
              </a:spcBef>
              <a:defRPr/>
            </a:pPr>
            <a:r>
              <a:rPr kumimoji="1" lang="ja-JP" altLang="en-US" sz="2400" b="0" dirty="0">
                <a:solidFill>
                  <a:prstClr val="black"/>
                </a:solidFill>
                <a:latin typeface="Meiryo UI" panose="020B0604030504040204" pitchFamily="50" charset="-128"/>
                <a:ea typeface="Meiryo UI" panose="020B0604030504040204" pitchFamily="50" charset="-128"/>
              </a:rPr>
              <a:t>対応：サイバー攻撃事故の賠償対応</a:t>
            </a:r>
            <a:endParaRPr kumimoji="1" lang="en-US" altLang="ja-JP" sz="2400" b="0" dirty="0">
              <a:solidFill>
                <a:prstClr val="black"/>
              </a:solidFill>
              <a:latin typeface="Meiryo UI" panose="020B0604030504040204" pitchFamily="50" charset="-128"/>
              <a:ea typeface="Meiryo UI" panose="020B0604030504040204" pitchFamily="50" charset="-128"/>
            </a:endParaRPr>
          </a:p>
          <a:p>
            <a:pPr algn="ctr">
              <a:spcBef>
                <a:spcPts val="0"/>
              </a:spcBef>
              <a:defRPr/>
            </a:pPr>
            <a:r>
              <a:rPr kumimoji="1" lang="ja-JP" altLang="en-US" sz="2400" b="0" dirty="0">
                <a:solidFill>
                  <a:srgbClr val="0070C0"/>
                </a:solidFill>
                <a:latin typeface="Meiryo UI" panose="020B0604030504040204" pitchFamily="50" charset="-128"/>
                <a:ea typeface="Meiryo UI" panose="020B0604030504040204" pitchFamily="50" charset="-128"/>
              </a:rPr>
              <a:t>　　民事上の責任（損害賠償金・謝罪金）</a:t>
            </a:r>
          </a:p>
        </p:txBody>
      </p:sp>
      <p:sp>
        <p:nvSpPr>
          <p:cNvPr id="19" name="テキスト ボックス 18">
            <a:extLst>
              <a:ext uri="{FF2B5EF4-FFF2-40B4-BE49-F238E27FC236}">
                <a16:creationId xmlns:a16="http://schemas.microsoft.com/office/drawing/2014/main" id="{96AC2878-346F-4F4E-9A0F-F6D078619001}"/>
              </a:ext>
            </a:extLst>
          </p:cNvPr>
          <p:cNvSpPr txBox="1"/>
          <p:nvPr/>
        </p:nvSpPr>
        <p:spPr>
          <a:xfrm>
            <a:off x="6743623" y="5160031"/>
            <a:ext cx="2127250" cy="584775"/>
          </a:xfrm>
          <a:prstGeom prst="rect">
            <a:avLst/>
          </a:prstGeom>
          <a:noFill/>
        </p:spPr>
        <p:txBody>
          <a:bodyPr wrap="square" rtlCol="0">
            <a:spAutoFit/>
          </a:bodyPr>
          <a:lstStyle/>
          <a:p>
            <a:r>
              <a:rPr kumimoji="1" lang="en-US" altLang="ja-JP" sz="3200" dirty="0">
                <a:solidFill>
                  <a:srgbClr val="FF0000"/>
                </a:solidFill>
                <a:latin typeface="Meiryo UI" panose="020B0604030504040204" pitchFamily="50" charset="-128"/>
                <a:ea typeface="Meiryo UI" panose="020B0604030504040204" pitchFamily="50" charset="-128"/>
              </a:rPr>
              <a:t>17.5</a:t>
            </a:r>
            <a:r>
              <a:rPr kumimoji="1" lang="ja-JP" altLang="en-US" sz="3200" dirty="0">
                <a:solidFill>
                  <a:srgbClr val="FF0000"/>
                </a:solidFill>
                <a:latin typeface="Meiryo UI" panose="020B0604030504040204" pitchFamily="50" charset="-128"/>
                <a:ea typeface="Meiryo UI" panose="020B0604030504040204" pitchFamily="50" charset="-128"/>
              </a:rPr>
              <a:t>億円</a:t>
            </a:r>
          </a:p>
        </p:txBody>
      </p:sp>
      <p:sp>
        <p:nvSpPr>
          <p:cNvPr id="20" name="テキスト ボックス 19">
            <a:extLst>
              <a:ext uri="{FF2B5EF4-FFF2-40B4-BE49-F238E27FC236}">
                <a16:creationId xmlns:a16="http://schemas.microsoft.com/office/drawing/2014/main" id="{E1F90BF3-5707-44AE-B449-10CFF89A3580}"/>
              </a:ext>
            </a:extLst>
          </p:cNvPr>
          <p:cNvSpPr txBox="1"/>
          <p:nvPr/>
        </p:nvSpPr>
        <p:spPr>
          <a:xfrm>
            <a:off x="6835140" y="2924944"/>
            <a:ext cx="1944216" cy="584775"/>
          </a:xfrm>
          <a:prstGeom prst="rect">
            <a:avLst/>
          </a:prstGeom>
          <a:noFill/>
        </p:spPr>
        <p:txBody>
          <a:bodyPr wrap="square">
            <a:spAutoFit/>
          </a:bodyPr>
          <a:lstStyle/>
          <a:p>
            <a:r>
              <a:rPr kumimoji="1" lang="en-US" altLang="ja-JP" sz="3200" dirty="0">
                <a:solidFill>
                  <a:srgbClr val="FF0000"/>
                </a:solidFill>
                <a:latin typeface="Meiryo UI" panose="020B0604030504040204" pitchFamily="50" charset="-128"/>
                <a:ea typeface="Meiryo UI" panose="020B0604030504040204" pitchFamily="50" charset="-128"/>
              </a:rPr>
              <a:t>33</a:t>
            </a:r>
            <a:r>
              <a:rPr kumimoji="1" lang="ja-JP" altLang="en-US" sz="3200" dirty="0">
                <a:solidFill>
                  <a:srgbClr val="FF0000"/>
                </a:solidFill>
                <a:latin typeface="Meiryo UI" panose="020B0604030504040204" pitchFamily="50" charset="-128"/>
                <a:ea typeface="Meiryo UI" panose="020B0604030504040204" pitchFamily="50" charset="-128"/>
              </a:rPr>
              <a:t>億円</a:t>
            </a:r>
            <a:endParaRPr lang="ja-JP" altLang="en-US" sz="3200" dirty="0"/>
          </a:p>
        </p:txBody>
      </p:sp>
      <p:sp>
        <p:nvSpPr>
          <p:cNvPr id="21" name="テキスト ボックス 20">
            <a:extLst>
              <a:ext uri="{FF2B5EF4-FFF2-40B4-BE49-F238E27FC236}">
                <a16:creationId xmlns:a16="http://schemas.microsoft.com/office/drawing/2014/main" id="{6D51B82E-551C-4B33-855B-9E9A2B432579}"/>
              </a:ext>
            </a:extLst>
          </p:cNvPr>
          <p:cNvSpPr txBox="1"/>
          <p:nvPr/>
        </p:nvSpPr>
        <p:spPr>
          <a:xfrm>
            <a:off x="6732240" y="4078431"/>
            <a:ext cx="2103456" cy="584775"/>
          </a:xfrm>
          <a:prstGeom prst="rect">
            <a:avLst/>
          </a:prstGeom>
          <a:noFill/>
        </p:spPr>
        <p:txBody>
          <a:bodyPr wrap="square">
            <a:spAutoFit/>
          </a:bodyPr>
          <a:lstStyle/>
          <a:p>
            <a:r>
              <a:rPr kumimoji="1" lang="en-US" altLang="ja-JP" sz="3200" dirty="0">
                <a:solidFill>
                  <a:srgbClr val="FF0000"/>
                </a:solidFill>
                <a:latin typeface="Meiryo UI" panose="020B0604030504040204" pitchFamily="50" charset="-128"/>
                <a:ea typeface="Meiryo UI" panose="020B0604030504040204" pitchFamily="50" charset="-128"/>
              </a:rPr>
              <a:t>660</a:t>
            </a:r>
            <a:r>
              <a:rPr kumimoji="1" lang="ja-JP" altLang="en-US" sz="3200" dirty="0">
                <a:solidFill>
                  <a:srgbClr val="FF0000"/>
                </a:solidFill>
                <a:latin typeface="Meiryo UI" panose="020B0604030504040204" pitchFamily="50" charset="-128"/>
                <a:ea typeface="Meiryo UI" panose="020B0604030504040204" pitchFamily="50" charset="-128"/>
              </a:rPr>
              <a:t>億円</a:t>
            </a:r>
            <a:endParaRPr lang="ja-JP" altLang="en-US" sz="3200" dirty="0"/>
          </a:p>
        </p:txBody>
      </p:sp>
    </p:spTree>
    <p:extLst>
      <p:ext uri="{BB962C8B-B14F-4D97-AF65-F5344CB8AC3E}">
        <p14:creationId xmlns:p14="http://schemas.microsoft.com/office/powerpoint/2010/main" val="2548842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E8CB3C4-1DC3-438C-B4B9-9A15139B2C65}"/>
              </a:ext>
            </a:extLst>
          </p:cNvPr>
          <p:cNvSpPr txBox="1"/>
          <p:nvPr/>
        </p:nvSpPr>
        <p:spPr>
          <a:xfrm>
            <a:off x="863749" y="118052"/>
            <a:ext cx="7344816"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データヘルスの集中改革プラン（令和</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7</a:t>
            </a:r>
            <a:r>
              <a:rPr lang="ja-JP" altLang="en-US" sz="2400" dirty="0">
                <a:latin typeface="Meiryo UI" panose="020B0604030504040204" pitchFamily="50" charset="-128"/>
                <a:ea typeface="Meiryo UI" panose="020B0604030504040204" pitchFamily="50" charset="-128"/>
              </a:rPr>
              <a:t>月</a:t>
            </a:r>
            <a:r>
              <a:rPr lang="en-US" altLang="ja-JP" sz="2400" dirty="0">
                <a:latin typeface="Meiryo UI" panose="020B0604030504040204" pitchFamily="50" charset="-128"/>
                <a:ea typeface="Meiryo UI" panose="020B0604030504040204" pitchFamily="50" charset="-128"/>
              </a:rPr>
              <a:t>30</a:t>
            </a:r>
            <a:r>
              <a:rPr lang="ja-JP" altLang="en-US" sz="2400" dirty="0">
                <a:latin typeface="Meiryo UI" panose="020B0604030504040204" pitchFamily="50" charset="-128"/>
                <a:ea typeface="Meiryo UI" panose="020B0604030504040204" pitchFamily="50" charset="-128"/>
              </a:rPr>
              <a:t>日）</a:t>
            </a:r>
            <a:endParaRPr kumimoji="1" lang="ja-JP" altLang="en-US" sz="24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F672F009-E560-4E62-8CF4-B582C0C625D6}"/>
              </a:ext>
            </a:extLst>
          </p:cNvPr>
          <p:cNvSpPr/>
          <p:nvPr/>
        </p:nvSpPr>
        <p:spPr>
          <a:xfrm>
            <a:off x="864073" y="595266"/>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C:\Users\personal\Documents\事業開発部\新会社\ロゴ\rogo_2\rogo_A_en.jpg">
            <a:extLst>
              <a:ext uri="{FF2B5EF4-FFF2-40B4-BE49-F238E27FC236}">
                <a16:creationId xmlns:a16="http://schemas.microsoft.com/office/drawing/2014/main" id="{D978566A-E4ED-43FB-ADB4-4F8C3CAF30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C5E0ECCC-30D2-4701-8C93-E7424257A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a:extLst>
              <a:ext uri="{FF2B5EF4-FFF2-40B4-BE49-F238E27FC236}">
                <a16:creationId xmlns:a16="http://schemas.microsoft.com/office/drawing/2014/main" id="{01668F78-6CC9-4014-B08A-21D4A484D8F5}"/>
              </a:ext>
            </a:extLst>
          </p:cNvPr>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10" name="スライド番号プレースホルダー 3">
            <a:extLst>
              <a:ext uri="{FF2B5EF4-FFF2-40B4-BE49-F238E27FC236}">
                <a16:creationId xmlns:a16="http://schemas.microsoft.com/office/drawing/2014/main" id="{0D3015C7-14C5-4E1B-964C-7E7E09462434}"/>
              </a:ext>
            </a:extLst>
          </p:cNvPr>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3</a:t>
            </a:fld>
            <a:endParaRPr lang="en-US" altLang="ja-JP" b="1" dirty="0">
              <a:solidFill>
                <a:schemeClr val="bg1"/>
              </a:solidFill>
              <a:latin typeface="HG丸ｺﾞｼｯｸM-PRO" pitchFamily="50" charset="-128"/>
              <a:ea typeface="HG丸ｺﾞｼｯｸM-PRO" pitchFamily="50" charset="-128"/>
            </a:endParaRPr>
          </a:p>
        </p:txBody>
      </p:sp>
      <p:sp>
        <p:nvSpPr>
          <p:cNvPr id="11" name="テキスト ボックス 10">
            <a:extLst>
              <a:ext uri="{FF2B5EF4-FFF2-40B4-BE49-F238E27FC236}">
                <a16:creationId xmlns:a16="http://schemas.microsoft.com/office/drawing/2014/main" id="{23B82FAE-ED60-6219-4633-CE3AC8C12FB5}"/>
              </a:ext>
            </a:extLst>
          </p:cNvPr>
          <p:cNvSpPr txBox="1"/>
          <p:nvPr/>
        </p:nvSpPr>
        <p:spPr>
          <a:xfrm>
            <a:off x="237059" y="620688"/>
            <a:ext cx="8640960" cy="461665"/>
          </a:xfrm>
          <a:prstGeom prst="rect">
            <a:avLst/>
          </a:prstGeom>
          <a:noFill/>
        </p:spPr>
        <p:txBody>
          <a:bodyPr wrap="square">
            <a:spAutoFit/>
          </a:bodyPr>
          <a:lstStyle/>
          <a:p>
            <a:pPr algn="ctr"/>
            <a:r>
              <a:rPr lang="ja-JP" altLang="en-US" sz="2400" dirty="0">
                <a:latin typeface="Meiryo UI" panose="020B0604030504040204" pitchFamily="50" charset="-128"/>
                <a:ea typeface="Meiryo UI" panose="020B0604030504040204" pitchFamily="50" charset="-128"/>
              </a:rPr>
              <a:t>電子処方箋は、国のデータヘルス集中改革プランの一環</a:t>
            </a:r>
          </a:p>
        </p:txBody>
      </p:sp>
      <p:sp>
        <p:nvSpPr>
          <p:cNvPr id="13" name="テキスト ボックス 12">
            <a:extLst>
              <a:ext uri="{FF2B5EF4-FFF2-40B4-BE49-F238E27FC236}">
                <a16:creationId xmlns:a16="http://schemas.microsoft.com/office/drawing/2014/main" id="{58DBCC3A-A931-5BF1-D2A3-09C97B4DF0AE}"/>
              </a:ext>
            </a:extLst>
          </p:cNvPr>
          <p:cNvSpPr txBox="1"/>
          <p:nvPr/>
        </p:nvSpPr>
        <p:spPr>
          <a:xfrm>
            <a:off x="395536" y="1052736"/>
            <a:ext cx="8424936" cy="1200329"/>
          </a:xfrm>
          <a:prstGeom prst="rect">
            <a:avLst/>
          </a:prstGeom>
          <a:noFill/>
          <a:ln>
            <a:solidFill>
              <a:schemeClr val="tx1"/>
            </a:solidFill>
          </a:ln>
        </p:spPr>
        <p:txBody>
          <a:bodyPr wrap="square">
            <a:spAutoFit/>
          </a:bodyPr>
          <a:lstStyle/>
          <a:p>
            <a:r>
              <a:rPr lang="ja-JP" altLang="en-US" dirty="0">
                <a:latin typeface="Meiryo UI" panose="020B0604030504040204" pitchFamily="50" charset="-128"/>
                <a:ea typeface="Meiryo UI" panose="020B0604030504040204" pitchFamily="50" charset="-128"/>
              </a:rPr>
              <a:t>３つの仕組みについて、オンライン資格確認等システムやマイナンバー制度等の既存インフラを最大限活用しつつ、令和３年に必要な法制上の対応等を行った上で、令和４年度中に運用開始を目指し、効率的かつ迅速にデータヘルス改革を進め、新たな日常にも対応するデジタル化を通じた強靱な社会保障を構築する。</a:t>
            </a:r>
          </a:p>
        </p:txBody>
      </p:sp>
      <p:pic>
        <p:nvPicPr>
          <p:cNvPr id="15" name="図 14" descr="テキスト が含まれている画像&#10;&#10;自動的に生成された説明">
            <a:extLst>
              <a:ext uri="{FF2B5EF4-FFF2-40B4-BE49-F238E27FC236}">
                <a16:creationId xmlns:a16="http://schemas.microsoft.com/office/drawing/2014/main" id="{09340667-05D3-37BD-8698-D9DFE69BD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326044"/>
            <a:ext cx="8136904" cy="4199300"/>
          </a:xfrm>
          <a:prstGeom prst="rect">
            <a:avLst/>
          </a:prstGeom>
        </p:spPr>
      </p:pic>
    </p:spTree>
    <p:extLst>
      <p:ext uri="{BB962C8B-B14F-4D97-AF65-F5344CB8AC3E}">
        <p14:creationId xmlns:p14="http://schemas.microsoft.com/office/powerpoint/2010/main" val="2195620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D52CFFD-0034-9D61-DCD8-C98A8C3795AF}"/>
              </a:ext>
            </a:extLst>
          </p:cNvPr>
          <p:cNvSpPr/>
          <p:nvPr/>
        </p:nvSpPr>
        <p:spPr>
          <a:xfrm>
            <a:off x="864073" y="595266"/>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2" descr="C:\Users\personal\Documents\事業開発部\新会社\ロゴ\rogo_2\rogo_A_en.jpg">
            <a:extLst>
              <a:ext uri="{FF2B5EF4-FFF2-40B4-BE49-F238E27FC236}">
                <a16:creationId xmlns:a16="http://schemas.microsoft.com/office/drawing/2014/main" id="{24A3539C-EE27-A360-8CFF-5006B119A3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731AEC38-42BE-2829-6B2A-C6DA1DBC7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7" y="6584423"/>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a:extLst>
              <a:ext uri="{FF2B5EF4-FFF2-40B4-BE49-F238E27FC236}">
                <a16:creationId xmlns:a16="http://schemas.microsoft.com/office/drawing/2014/main" id="{177B13A5-31F6-1B6B-AB6F-DEBD36B15A62}"/>
              </a:ext>
            </a:extLst>
          </p:cNvPr>
          <p:cNvSpPr/>
          <p:nvPr/>
        </p:nvSpPr>
        <p:spPr>
          <a:xfrm>
            <a:off x="395536" y="6516052"/>
            <a:ext cx="8281242" cy="338554"/>
          </a:xfrm>
          <a:prstGeom prst="rect">
            <a:avLst/>
          </a:prstGeom>
        </p:spPr>
        <p:txBody>
          <a:bodyPr wrap="square">
            <a:spAutoFit/>
          </a:bodyPr>
          <a:lstStyle/>
          <a:p>
            <a:pPr algn="r"/>
            <a:r>
              <a:rPr lang="en-US" altLang="ja-JP" sz="1600" dirty="0">
                <a:solidFill>
                  <a:schemeClr val="bg1"/>
                </a:solidFill>
              </a:rPr>
              <a:t>Copyright</a:t>
            </a:r>
            <a:r>
              <a:rPr lang="ja-JP" altLang="en-US" sz="1600" dirty="0">
                <a:solidFill>
                  <a:schemeClr val="bg1"/>
                </a:solidFill>
              </a:rPr>
              <a:t>　Ⓒ　</a:t>
            </a:r>
            <a:r>
              <a:rPr lang="en-US" altLang="ja-JP" sz="1600" dirty="0">
                <a:solidFill>
                  <a:schemeClr val="bg1"/>
                </a:solidFill>
              </a:rPr>
              <a:t>ASSIST MEDICO CO.,LTD.</a:t>
            </a:r>
            <a:r>
              <a:rPr lang="ja-JP" altLang="en-US" sz="1600" dirty="0">
                <a:solidFill>
                  <a:schemeClr val="bg1"/>
                </a:solidFill>
              </a:rPr>
              <a:t>　</a:t>
            </a:r>
            <a:r>
              <a:rPr lang="en-US" altLang="ja-JP" sz="1600" dirty="0">
                <a:solidFill>
                  <a:schemeClr val="bg1"/>
                </a:solidFill>
              </a:rPr>
              <a:t>All Rights Reserved </a:t>
            </a:r>
            <a:endParaRPr lang="ja-JP" altLang="en-US" sz="1600" dirty="0"/>
          </a:p>
        </p:txBody>
      </p:sp>
      <p:sp>
        <p:nvSpPr>
          <p:cNvPr id="12" name="スライド番号プレースホルダー 3">
            <a:extLst>
              <a:ext uri="{FF2B5EF4-FFF2-40B4-BE49-F238E27FC236}">
                <a16:creationId xmlns:a16="http://schemas.microsoft.com/office/drawing/2014/main" id="{5BD2E49C-A4CA-141A-A2BB-D5E28E03437A}"/>
              </a:ext>
            </a:extLst>
          </p:cNvPr>
          <p:cNvSpPr txBox="1">
            <a:spLocks/>
          </p:cNvSpPr>
          <p:nvPr/>
        </p:nvSpPr>
        <p:spPr bwMode="auto">
          <a:xfrm>
            <a:off x="6974904" y="6520259"/>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b="0" kern="1200">
                <a:solidFill>
                  <a:schemeClr val="tx1"/>
                </a:solidFill>
                <a:latin typeface="+mn-lt"/>
                <a:ea typeface="+mn-ea"/>
                <a:cs typeface="+mn-cs"/>
              </a:defRPr>
            </a:lvl1pPr>
            <a:lvl2pPr marL="4572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2pPr>
            <a:lvl3pPr marL="9144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3pPr>
            <a:lvl4pPr marL="13716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4pPr>
            <a:lvl5pPr marL="18288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5pPr>
            <a:lvl6pPr marL="22860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6pPr>
            <a:lvl7pPr marL="27432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7pPr>
            <a:lvl8pPr marL="32004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8pPr>
            <a:lvl9pPr marL="36576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9pPr>
          </a:lstStyle>
          <a:p>
            <a:fld id="{6E2ED275-BDB2-4715-8205-DD5A8EB50C4D}" type="slidenum">
              <a:rPr lang="en-US" altLang="ja-JP" sz="1600" b="1" smtClean="0">
                <a:solidFill>
                  <a:schemeClr val="bg1"/>
                </a:solidFill>
                <a:latin typeface="HG丸ｺﾞｼｯｸM-PRO" pitchFamily="50" charset="-128"/>
                <a:ea typeface="HG丸ｺﾞｼｯｸM-PRO" pitchFamily="50" charset="-128"/>
              </a:rPr>
              <a:pPr/>
              <a:t>30</a:t>
            </a:fld>
            <a:endParaRPr lang="en-US" altLang="ja-JP" sz="1600" b="1" dirty="0">
              <a:solidFill>
                <a:schemeClr val="bg1"/>
              </a:solidFill>
              <a:latin typeface="HG丸ｺﾞｼｯｸM-PRO" pitchFamily="50" charset="-128"/>
              <a:ea typeface="HG丸ｺﾞｼｯｸM-PRO" pitchFamily="50" charset="-128"/>
            </a:endParaRPr>
          </a:p>
        </p:txBody>
      </p:sp>
      <p:sp>
        <p:nvSpPr>
          <p:cNvPr id="13" name="タイトル 1">
            <a:extLst>
              <a:ext uri="{FF2B5EF4-FFF2-40B4-BE49-F238E27FC236}">
                <a16:creationId xmlns:a16="http://schemas.microsoft.com/office/drawing/2014/main" id="{2C44E11F-8877-3CA5-2E1C-D426404A44D7}"/>
              </a:ext>
            </a:extLst>
          </p:cNvPr>
          <p:cNvSpPr txBox="1">
            <a:spLocks/>
          </p:cNvSpPr>
          <p:nvPr/>
        </p:nvSpPr>
        <p:spPr>
          <a:xfrm>
            <a:off x="251520" y="4893780"/>
            <a:ext cx="8716419" cy="757383"/>
          </a:xfrm>
          <a:prstGeom prst="rect">
            <a:avLst/>
          </a:prstGeom>
          <a:ln>
            <a:solidFill>
              <a:schemeClr val="tx1"/>
            </a:solidFill>
          </a:ln>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lgn="l"/>
            <a:r>
              <a:rPr lang="ja-JP" altLang="en-US" sz="2000" b="0" kern="0" dirty="0">
                <a:solidFill>
                  <a:schemeClr val="tx1"/>
                </a:solidFill>
                <a:latin typeface="Meiryo UI" panose="020B0604030504040204" pitchFamily="50" charset="-128"/>
                <a:ea typeface="Meiryo UI" panose="020B0604030504040204" pitchFamily="50" charset="-128"/>
              </a:rPr>
              <a:t>サイバーテロ攻撃、不正アクセスにが検知された場合、情報システム安全管理責任者の対応が重要であり、適切な初動対応がその後の混乱を収束させる。</a:t>
            </a:r>
          </a:p>
        </p:txBody>
      </p:sp>
      <p:sp>
        <p:nvSpPr>
          <p:cNvPr id="2" name="矢印: 右 1">
            <a:extLst>
              <a:ext uri="{FF2B5EF4-FFF2-40B4-BE49-F238E27FC236}">
                <a16:creationId xmlns:a16="http://schemas.microsoft.com/office/drawing/2014/main" id="{9A6E79ED-FDF7-38E4-88B2-F3F4A3397DF4}"/>
              </a:ext>
            </a:extLst>
          </p:cNvPr>
          <p:cNvSpPr/>
          <p:nvPr/>
        </p:nvSpPr>
        <p:spPr bwMode="auto">
          <a:xfrm>
            <a:off x="611560" y="5696258"/>
            <a:ext cx="576064" cy="565180"/>
          </a:xfrm>
          <a:prstGeom prst="rightArrow">
            <a:avLst/>
          </a:prstGeom>
          <a:solidFill>
            <a:srgbClr val="FF5050"/>
          </a:solidFill>
          <a:ln>
            <a:noFill/>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400" b="1" i="0" u="none" strike="noStrike" cap="none" normalizeH="0" baseline="0">
              <a:ln>
                <a:noFill/>
              </a:ln>
              <a:solidFill>
                <a:schemeClr val="tx1"/>
              </a:solidFill>
              <a:effectLst/>
              <a:latin typeface="HG丸ｺﾞｼｯｸM-PRO" pitchFamily="50" charset="-128"/>
              <a:ea typeface="HG丸ｺﾞｼｯｸM-PRO" pitchFamily="50" charset="-128"/>
            </a:endParaRPr>
          </a:p>
        </p:txBody>
      </p:sp>
      <p:sp>
        <p:nvSpPr>
          <p:cNvPr id="16" name="タイトル 1">
            <a:extLst>
              <a:ext uri="{FF2B5EF4-FFF2-40B4-BE49-F238E27FC236}">
                <a16:creationId xmlns:a16="http://schemas.microsoft.com/office/drawing/2014/main" id="{026DE43E-1BE8-DF1E-4A13-585A470036D3}"/>
              </a:ext>
            </a:extLst>
          </p:cNvPr>
          <p:cNvSpPr txBox="1">
            <a:spLocks/>
          </p:cNvSpPr>
          <p:nvPr/>
        </p:nvSpPr>
        <p:spPr>
          <a:xfrm>
            <a:off x="1187624" y="5692571"/>
            <a:ext cx="7780316" cy="424546"/>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lgn="l"/>
            <a:r>
              <a:rPr lang="ja-JP" altLang="en-US" sz="2400" b="0" kern="0" dirty="0">
                <a:solidFill>
                  <a:srgbClr val="FF0000"/>
                </a:solidFill>
                <a:latin typeface="Meiryo UI" panose="020B0604030504040204" pitchFamily="50" charset="-128"/>
                <a:ea typeface="Meiryo UI" panose="020B0604030504040204" pitchFamily="50" charset="-128"/>
              </a:rPr>
              <a:t>院内に情報システム安全管理の組織を構築　　</a:t>
            </a:r>
            <a:endParaRPr lang="en-US" altLang="ja-JP" sz="2400" b="0" kern="0" dirty="0">
              <a:solidFill>
                <a:srgbClr val="FF0000"/>
              </a:solidFill>
              <a:latin typeface="Meiryo UI" panose="020B0604030504040204" pitchFamily="50" charset="-128"/>
              <a:ea typeface="Meiryo UI" panose="020B0604030504040204" pitchFamily="50" charset="-128"/>
            </a:endParaRPr>
          </a:p>
        </p:txBody>
      </p:sp>
      <p:sp>
        <p:nvSpPr>
          <p:cNvPr id="17" name="タイトル 1">
            <a:extLst>
              <a:ext uri="{FF2B5EF4-FFF2-40B4-BE49-F238E27FC236}">
                <a16:creationId xmlns:a16="http://schemas.microsoft.com/office/drawing/2014/main" id="{D66FFFD3-61C8-67C9-FDDA-27E0271B2C91}"/>
              </a:ext>
            </a:extLst>
          </p:cNvPr>
          <p:cNvSpPr txBox="1">
            <a:spLocks/>
          </p:cNvSpPr>
          <p:nvPr/>
        </p:nvSpPr>
        <p:spPr>
          <a:xfrm>
            <a:off x="864073" y="94241"/>
            <a:ext cx="8103870" cy="424546"/>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lgn="l"/>
            <a:r>
              <a:rPr lang="ja-JP" altLang="en-US" sz="2400" b="0" kern="0" dirty="0">
                <a:solidFill>
                  <a:schemeClr val="tx1"/>
                </a:solidFill>
                <a:latin typeface="Meiryo UI" panose="020B0604030504040204" pitchFamily="50" charset="-128"/>
                <a:ea typeface="Meiryo UI" panose="020B0604030504040204" pitchFamily="50" charset="-128"/>
              </a:rPr>
              <a:t>医療情報システムの安全管理に関するガイドライン</a:t>
            </a:r>
          </a:p>
        </p:txBody>
      </p:sp>
      <p:sp>
        <p:nvSpPr>
          <p:cNvPr id="18" name="テキスト ボックス 17">
            <a:extLst>
              <a:ext uri="{FF2B5EF4-FFF2-40B4-BE49-F238E27FC236}">
                <a16:creationId xmlns:a16="http://schemas.microsoft.com/office/drawing/2014/main" id="{2D68940D-7F90-3D59-CEE3-8D7C2AB55969}"/>
              </a:ext>
            </a:extLst>
          </p:cNvPr>
          <p:cNvSpPr txBox="1"/>
          <p:nvPr/>
        </p:nvSpPr>
        <p:spPr>
          <a:xfrm>
            <a:off x="261784" y="686080"/>
            <a:ext cx="8630693" cy="461665"/>
          </a:xfrm>
          <a:prstGeom prst="rect">
            <a:avLst/>
          </a:prstGeom>
          <a:noFill/>
          <a:ln w="28575">
            <a:solidFill>
              <a:srgbClr val="FF0000"/>
            </a:solidFill>
          </a:ln>
        </p:spPr>
        <p:txBody>
          <a:bodyPr wrap="square">
            <a:spAutoFit/>
          </a:bodyPr>
          <a:lstStyle/>
          <a:p>
            <a:pPr algn="l">
              <a:spcBef>
                <a:spcPts val="0"/>
              </a:spcBef>
            </a:pPr>
            <a:r>
              <a:rPr lang="ja-JP" altLang="en-US" sz="2400" b="0" kern="0" dirty="0">
                <a:solidFill>
                  <a:srgbClr val="FF0000"/>
                </a:solidFill>
                <a:latin typeface="Meiryo UI" panose="020B0604030504040204" pitchFamily="50" charset="-128"/>
                <a:ea typeface="Meiryo UI" panose="020B0604030504040204" pitchFamily="50" charset="-128"/>
              </a:rPr>
              <a:t>システム異常の発生</a:t>
            </a:r>
            <a:endParaRPr lang="en-US" altLang="ja-JP" sz="2400" b="0" kern="0" dirty="0">
              <a:solidFill>
                <a:srgbClr val="FF0000"/>
              </a:solidFill>
              <a:latin typeface="Meiryo UI" panose="020B0604030504040204" pitchFamily="50" charset="-128"/>
              <a:ea typeface="Meiryo UI" panose="020B0604030504040204" pitchFamily="50" charset="-128"/>
            </a:endParaRPr>
          </a:p>
        </p:txBody>
      </p:sp>
      <p:sp>
        <p:nvSpPr>
          <p:cNvPr id="3" name="タイトル 1">
            <a:extLst>
              <a:ext uri="{FF2B5EF4-FFF2-40B4-BE49-F238E27FC236}">
                <a16:creationId xmlns:a16="http://schemas.microsoft.com/office/drawing/2014/main" id="{EE54F39E-8F06-BCA9-640F-FB514ECDD1E6}"/>
              </a:ext>
            </a:extLst>
          </p:cNvPr>
          <p:cNvSpPr txBox="1">
            <a:spLocks/>
          </p:cNvSpPr>
          <p:nvPr/>
        </p:nvSpPr>
        <p:spPr>
          <a:xfrm>
            <a:off x="788608" y="1278777"/>
            <a:ext cx="8103870" cy="666408"/>
          </a:xfrm>
          <a:prstGeom prst="rect">
            <a:avLst/>
          </a:prstGeom>
          <a:solidFill>
            <a:srgbClr val="92D050"/>
          </a:solidFill>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lgn="l"/>
            <a:r>
              <a:rPr lang="ja-JP" altLang="en-US" sz="2400" b="0" kern="0" dirty="0">
                <a:solidFill>
                  <a:schemeClr val="bg1"/>
                </a:solidFill>
                <a:latin typeface="Meiryo UI" panose="020B0604030504040204" pitchFamily="50" charset="-128"/>
                <a:ea typeface="Meiryo UI" panose="020B0604030504040204" pitchFamily="50" charset="-128"/>
              </a:rPr>
              <a:t>　</a:t>
            </a:r>
          </a:p>
        </p:txBody>
      </p:sp>
      <p:sp>
        <p:nvSpPr>
          <p:cNvPr id="4" name="テキスト ボックス 3">
            <a:extLst>
              <a:ext uri="{FF2B5EF4-FFF2-40B4-BE49-F238E27FC236}">
                <a16:creationId xmlns:a16="http://schemas.microsoft.com/office/drawing/2014/main" id="{201B80F7-775D-6EFA-3D5B-3801E4B43CCC}"/>
              </a:ext>
            </a:extLst>
          </p:cNvPr>
          <p:cNvSpPr txBox="1"/>
          <p:nvPr/>
        </p:nvSpPr>
        <p:spPr>
          <a:xfrm>
            <a:off x="1631546" y="1303462"/>
            <a:ext cx="7079520" cy="646331"/>
          </a:xfrm>
          <a:prstGeom prst="rect">
            <a:avLst/>
          </a:prstGeom>
          <a:noFill/>
        </p:spPr>
        <p:txBody>
          <a:bodyPr wrap="square">
            <a:spAutoFit/>
          </a:bodyPr>
          <a:lstStyle/>
          <a:p>
            <a:pPr algn="l"/>
            <a:r>
              <a:rPr lang="ja-JP" altLang="ja-JP" sz="1800" spc="-25" dirty="0">
                <a:solidFill>
                  <a:srgbClr val="000000"/>
                </a:solidFill>
                <a:effectLst/>
                <a:latin typeface="Meiryo UI" panose="020B0604030504040204" pitchFamily="50" charset="-128"/>
                <a:ea typeface="Meiryo UI" panose="020B0604030504040204" pitchFamily="50" charset="-128"/>
                <a:cs typeface="PMingLiU" panose="02020500000000000000" pitchFamily="18" charset="-120"/>
              </a:rPr>
              <a:t>医療情報シ</a:t>
            </a:r>
            <a:r>
              <a:rPr lang="ja-JP" altLang="ja-JP" sz="1800" spc="-20" dirty="0">
                <a:solidFill>
                  <a:srgbClr val="000000"/>
                </a:solidFill>
                <a:effectLst/>
                <a:latin typeface="Meiryo UI" panose="020B0604030504040204" pitchFamily="50" charset="-128"/>
                <a:ea typeface="Meiryo UI" panose="020B0604030504040204" pitchFamily="50" charset="-128"/>
                <a:cs typeface="PMingLiU" panose="02020500000000000000" pitchFamily="18" charset="-120"/>
              </a:rPr>
              <a:t>ステムや医療機器等の障害が見受けられる場合は、早期に医療情報システム安全管理責任者へ報告し、異常内容の事実確認を行う</a:t>
            </a:r>
            <a:endParaRPr lang="ja-JP" altLang="en-US" sz="18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5F472F6B-8395-773B-3BE5-B5C9639C7B59}"/>
              </a:ext>
            </a:extLst>
          </p:cNvPr>
          <p:cNvSpPr txBox="1"/>
          <p:nvPr/>
        </p:nvSpPr>
        <p:spPr>
          <a:xfrm>
            <a:off x="788609" y="1402904"/>
            <a:ext cx="1004861" cy="430887"/>
          </a:xfrm>
          <a:prstGeom prst="rect">
            <a:avLst/>
          </a:prstGeom>
          <a:noFill/>
        </p:spPr>
        <p:txBody>
          <a:bodyPr wrap="square">
            <a:spAutoFit/>
          </a:bodyPr>
          <a:lstStyle/>
          <a:p>
            <a:r>
              <a:rPr lang="ja-JP" altLang="en-US" sz="2200" kern="0" dirty="0">
                <a:solidFill>
                  <a:schemeClr val="bg1"/>
                </a:solidFill>
                <a:latin typeface="Meiryo UI" panose="020B0604030504040204" pitchFamily="50" charset="-128"/>
                <a:ea typeface="Meiryo UI" panose="020B0604030504040204" pitchFamily="50" charset="-128"/>
              </a:rPr>
              <a:t>検知</a:t>
            </a:r>
            <a:endParaRPr lang="ja-JP" altLang="en-US" sz="2200" dirty="0"/>
          </a:p>
        </p:txBody>
      </p:sp>
      <p:sp>
        <p:nvSpPr>
          <p:cNvPr id="6" name="タイトル 1">
            <a:extLst>
              <a:ext uri="{FF2B5EF4-FFF2-40B4-BE49-F238E27FC236}">
                <a16:creationId xmlns:a16="http://schemas.microsoft.com/office/drawing/2014/main" id="{7DCFB90A-9542-B8F4-E018-1ECE56F7496A}"/>
              </a:ext>
            </a:extLst>
          </p:cNvPr>
          <p:cNvSpPr txBox="1">
            <a:spLocks/>
          </p:cNvSpPr>
          <p:nvPr/>
        </p:nvSpPr>
        <p:spPr>
          <a:xfrm>
            <a:off x="788607" y="2123905"/>
            <a:ext cx="8103870" cy="757384"/>
          </a:xfrm>
          <a:prstGeom prst="rect">
            <a:avLst/>
          </a:prstGeom>
          <a:solidFill>
            <a:srgbClr val="92D050"/>
          </a:solidFill>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lgn="l"/>
            <a:r>
              <a:rPr lang="ja-JP" altLang="en-US" sz="2200" kern="0" dirty="0">
                <a:solidFill>
                  <a:schemeClr val="bg1"/>
                </a:solidFill>
                <a:latin typeface="Meiryo UI" panose="020B0604030504040204" pitchFamily="50" charset="-128"/>
                <a:ea typeface="Meiryo UI" panose="020B0604030504040204" pitchFamily="50" charset="-128"/>
              </a:rPr>
              <a:t>初動</a:t>
            </a:r>
            <a:endParaRPr lang="en-US" altLang="ja-JP" sz="2200" kern="0" dirty="0">
              <a:solidFill>
                <a:schemeClr val="bg1"/>
              </a:solidFill>
              <a:latin typeface="Meiryo UI" panose="020B0604030504040204" pitchFamily="50" charset="-128"/>
              <a:ea typeface="Meiryo UI" panose="020B0604030504040204" pitchFamily="50" charset="-128"/>
            </a:endParaRPr>
          </a:p>
          <a:p>
            <a:pPr algn="l"/>
            <a:r>
              <a:rPr lang="ja-JP" altLang="en-US" sz="2200" kern="0" dirty="0">
                <a:solidFill>
                  <a:schemeClr val="bg1"/>
                </a:solidFill>
                <a:latin typeface="Meiryo UI" panose="020B0604030504040204" pitchFamily="50" charset="-128"/>
                <a:ea typeface="Meiryo UI" panose="020B0604030504040204" pitchFamily="50" charset="-128"/>
              </a:rPr>
              <a:t>対応</a:t>
            </a:r>
            <a:endParaRPr lang="ja-JP" altLang="en-US" sz="2200" b="0" kern="0"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D04E0A71-1F43-8D84-C5F3-D16C13154738}"/>
              </a:ext>
            </a:extLst>
          </p:cNvPr>
          <p:cNvSpPr txBox="1"/>
          <p:nvPr/>
        </p:nvSpPr>
        <p:spPr>
          <a:xfrm>
            <a:off x="1619672" y="2203794"/>
            <a:ext cx="7079520" cy="646331"/>
          </a:xfrm>
          <a:prstGeom prst="rect">
            <a:avLst/>
          </a:prstGeom>
          <a:noFill/>
        </p:spPr>
        <p:txBody>
          <a:bodyPr wrap="square">
            <a:spAutoFit/>
          </a:bodyPr>
          <a:lstStyle/>
          <a:p>
            <a:pPr algn="l"/>
            <a:r>
              <a:rPr lang="ja-JP" altLang="ja-JP" sz="1800" spc="-25" dirty="0">
                <a:solidFill>
                  <a:srgbClr val="000000"/>
                </a:solidFill>
                <a:effectLst/>
                <a:latin typeface="Meiryo UI" panose="020B0604030504040204" pitchFamily="50" charset="-128"/>
                <a:ea typeface="Meiryo UI" panose="020B0604030504040204" pitchFamily="50" charset="-128"/>
                <a:cs typeface="PMingLiU" panose="02020500000000000000" pitchFamily="18" charset="-120"/>
              </a:rPr>
              <a:t>迅速に初動対応</a:t>
            </a:r>
            <a:r>
              <a:rPr lang="ja-JP" altLang="ja-JP" sz="1800" spc="-20" dirty="0">
                <a:solidFill>
                  <a:srgbClr val="000000"/>
                </a:solidFill>
                <a:effectLst/>
                <a:latin typeface="Meiryo UI" panose="020B0604030504040204" pitchFamily="50" charset="-128"/>
                <a:ea typeface="Meiryo UI" panose="020B0604030504040204" pitchFamily="50" charset="-128"/>
                <a:cs typeface="PMingLiU" panose="02020500000000000000" pitchFamily="18" charset="-120"/>
              </a:rPr>
              <a:t>を進めて、</a:t>
            </a:r>
            <a:r>
              <a:rPr lang="ja-JP" altLang="en-US" sz="1800" spc="-20" dirty="0">
                <a:solidFill>
                  <a:srgbClr val="000000"/>
                </a:solidFill>
                <a:effectLst/>
                <a:latin typeface="Meiryo UI" panose="020B0604030504040204" pitchFamily="50" charset="-128"/>
                <a:ea typeface="Meiryo UI" panose="020B0604030504040204" pitchFamily="50" charset="-128"/>
                <a:cs typeface="PMingLiU" panose="02020500000000000000" pitchFamily="18" charset="-120"/>
              </a:rPr>
              <a:t>サーバーテロの</a:t>
            </a:r>
            <a:r>
              <a:rPr lang="ja-JP" altLang="ja-JP" sz="1800" spc="-20" dirty="0">
                <a:solidFill>
                  <a:srgbClr val="000000"/>
                </a:solidFill>
                <a:effectLst/>
                <a:latin typeface="Meiryo UI" panose="020B0604030504040204" pitchFamily="50" charset="-128"/>
                <a:ea typeface="Meiryo UI" panose="020B0604030504040204" pitchFamily="50" charset="-128"/>
                <a:cs typeface="PMingLiU" panose="02020500000000000000" pitchFamily="18" charset="-120"/>
              </a:rPr>
              <a:t>ー攻撃による被害拡大の防止や診療への影響を最小限にする</a:t>
            </a:r>
            <a:endParaRPr lang="ja-JP" altLang="en-US" sz="1800" dirty="0">
              <a:latin typeface="Meiryo UI" panose="020B0604030504040204" pitchFamily="50" charset="-128"/>
              <a:ea typeface="Meiryo UI" panose="020B0604030504040204" pitchFamily="50" charset="-128"/>
            </a:endParaRPr>
          </a:p>
        </p:txBody>
      </p:sp>
      <p:sp>
        <p:nvSpPr>
          <p:cNvPr id="25" name="タイトル 1">
            <a:extLst>
              <a:ext uri="{FF2B5EF4-FFF2-40B4-BE49-F238E27FC236}">
                <a16:creationId xmlns:a16="http://schemas.microsoft.com/office/drawing/2014/main" id="{7270A55B-854C-C2B5-9228-67C94147EDF6}"/>
              </a:ext>
            </a:extLst>
          </p:cNvPr>
          <p:cNvSpPr txBox="1">
            <a:spLocks/>
          </p:cNvSpPr>
          <p:nvPr/>
        </p:nvSpPr>
        <p:spPr>
          <a:xfrm>
            <a:off x="788610" y="3060009"/>
            <a:ext cx="8103870" cy="757384"/>
          </a:xfrm>
          <a:prstGeom prst="rect">
            <a:avLst/>
          </a:prstGeom>
          <a:solidFill>
            <a:srgbClr val="92D050"/>
          </a:solidFill>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lgn="l"/>
            <a:r>
              <a:rPr lang="ja-JP" altLang="en-US" sz="2200" kern="0" dirty="0">
                <a:solidFill>
                  <a:schemeClr val="bg1"/>
                </a:solidFill>
                <a:latin typeface="Meiryo UI" panose="020B0604030504040204" pitchFamily="50" charset="-128"/>
                <a:ea typeface="Meiryo UI" panose="020B0604030504040204" pitchFamily="50" charset="-128"/>
              </a:rPr>
              <a:t>復旧</a:t>
            </a:r>
            <a:endParaRPr lang="en-US" altLang="ja-JP" sz="2200" kern="0" dirty="0">
              <a:solidFill>
                <a:schemeClr val="bg1"/>
              </a:solidFill>
              <a:latin typeface="Meiryo UI" panose="020B0604030504040204" pitchFamily="50" charset="-128"/>
              <a:ea typeface="Meiryo UI" panose="020B0604030504040204" pitchFamily="50" charset="-128"/>
            </a:endParaRPr>
          </a:p>
          <a:p>
            <a:pPr algn="l"/>
            <a:r>
              <a:rPr lang="ja-JP" altLang="en-US" sz="2200" kern="0" dirty="0">
                <a:solidFill>
                  <a:schemeClr val="bg1"/>
                </a:solidFill>
                <a:latin typeface="Meiryo UI" panose="020B0604030504040204" pitchFamily="50" charset="-128"/>
                <a:ea typeface="Meiryo UI" panose="020B0604030504040204" pitchFamily="50" charset="-128"/>
              </a:rPr>
              <a:t>処理</a:t>
            </a:r>
            <a:endParaRPr lang="ja-JP" altLang="en-US" sz="2200" b="0" kern="0" dirty="0">
              <a:solidFill>
                <a:schemeClr val="bg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E9E3E6DE-137D-7060-4096-F344F4DD78D2}"/>
              </a:ext>
            </a:extLst>
          </p:cNvPr>
          <p:cNvSpPr txBox="1"/>
          <p:nvPr/>
        </p:nvSpPr>
        <p:spPr>
          <a:xfrm>
            <a:off x="1619675" y="3139898"/>
            <a:ext cx="7079520" cy="646331"/>
          </a:xfrm>
          <a:prstGeom prst="rect">
            <a:avLst/>
          </a:prstGeom>
          <a:noFill/>
        </p:spPr>
        <p:txBody>
          <a:bodyPr wrap="square">
            <a:spAutoFit/>
          </a:bodyPr>
          <a:lstStyle/>
          <a:p>
            <a:pPr algn="l"/>
            <a:r>
              <a:rPr lang="ja-JP" altLang="en-US" dirty="0">
                <a:latin typeface="Meiryo UI" panose="020B0604030504040204" pitchFamily="50" charset="-128"/>
                <a:ea typeface="Meiryo UI" panose="020B0604030504040204" pitchFamily="50" charset="-128"/>
              </a:rPr>
              <a:t>復旧計画に基づいて、医療情報システムのベンダ及びサービス事業者等と協力して復旧を行う。証拠保存の観点からバックアップデータ等を取得する</a:t>
            </a:r>
            <a:endParaRPr lang="ja-JP" altLang="en-US" sz="1800" dirty="0">
              <a:latin typeface="Meiryo UI" panose="020B0604030504040204" pitchFamily="50" charset="-128"/>
              <a:ea typeface="Meiryo UI" panose="020B0604030504040204" pitchFamily="50" charset="-128"/>
            </a:endParaRPr>
          </a:p>
        </p:txBody>
      </p:sp>
      <p:sp>
        <p:nvSpPr>
          <p:cNvPr id="27" name="タイトル 1">
            <a:extLst>
              <a:ext uri="{FF2B5EF4-FFF2-40B4-BE49-F238E27FC236}">
                <a16:creationId xmlns:a16="http://schemas.microsoft.com/office/drawing/2014/main" id="{A2B46250-40AC-9D6E-7BF6-07DAAD232D7E}"/>
              </a:ext>
            </a:extLst>
          </p:cNvPr>
          <p:cNvSpPr txBox="1">
            <a:spLocks/>
          </p:cNvSpPr>
          <p:nvPr/>
        </p:nvSpPr>
        <p:spPr>
          <a:xfrm>
            <a:off x="788610" y="3997170"/>
            <a:ext cx="8103870" cy="757384"/>
          </a:xfrm>
          <a:prstGeom prst="rect">
            <a:avLst/>
          </a:prstGeom>
          <a:solidFill>
            <a:srgbClr val="92D050"/>
          </a:solidFill>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algn="l"/>
            <a:r>
              <a:rPr lang="ja-JP" altLang="en-US" sz="2200" kern="0" dirty="0">
                <a:solidFill>
                  <a:schemeClr val="bg1"/>
                </a:solidFill>
                <a:latin typeface="Meiryo UI" panose="020B0604030504040204" pitchFamily="50" charset="-128"/>
                <a:ea typeface="Meiryo UI" panose="020B0604030504040204" pitchFamily="50" charset="-128"/>
              </a:rPr>
              <a:t>事故</a:t>
            </a:r>
            <a:endParaRPr lang="en-US" altLang="ja-JP" sz="2200" kern="0" dirty="0">
              <a:solidFill>
                <a:schemeClr val="bg1"/>
              </a:solidFill>
              <a:latin typeface="Meiryo UI" panose="020B0604030504040204" pitchFamily="50" charset="-128"/>
              <a:ea typeface="Meiryo UI" panose="020B0604030504040204" pitchFamily="50" charset="-128"/>
            </a:endParaRPr>
          </a:p>
          <a:p>
            <a:pPr algn="l"/>
            <a:r>
              <a:rPr lang="ja-JP" altLang="en-US" sz="2200" kern="0" dirty="0">
                <a:solidFill>
                  <a:schemeClr val="bg1"/>
                </a:solidFill>
                <a:latin typeface="Meiryo UI" panose="020B0604030504040204" pitchFamily="50" charset="-128"/>
                <a:ea typeface="Meiryo UI" panose="020B0604030504040204" pitchFamily="50" charset="-128"/>
              </a:rPr>
              <a:t>対応</a:t>
            </a:r>
            <a:endParaRPr lang="ja-JP" altLang="en-US" sz="2200" b="0" kern="0" dirty="0">
              <a:solidFill>
                <a:schemeClr val="bg1"/>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C41F04BF-B28E-FC5F-9917-C85D32A0B07C}"/>
              </a:ext>
            </a:extLst>
          </p:cNvPr>
          <p:cNvSpPr txBox="1"/>
          <p:nvPr/>
        </p:nvSpPr>
        <p:spPr>
          <a:xfrm>
            <a:off x="1619675" y="4077059"/>
            <a:ext cx="7079520" cy="646331"/>
          </a:xfrm>
          <a:prstGeom prst="rect">
            <a:avLst/>
          </a:prstGeom>
          <a:noFill/>
        </p:spPr>
        <p:txBody>
          <a:bodyPr wrap="square">
            <a:spAutoFit/>
          </a:bodyPr>
          <a:lstStyle/>
          <a:p>
            <a:pPr algn="l"/>
            <a:r>
              <a:rPr lang="ja-JP" altLang="en-US" dirty="0">
                <a:latin typeface="Meiryo UI" panose="020B0604030504040204" pitchFamily="50" charset="-128"/>
                <a:ea typeface="Meiryo UI" panose="020B0604030504040204" pitchFamily="50" charset="-128"/>
              </a:rPr>
              <a:t>復旧結果の報告を受け、再発防止に向けた検討と再発防止策の周知と実施を進める</a:t>
            </a:r>
            <a:endParaRPr lang="ja-JP" altLang="en-US" sz="1800" dirty="0">
              <a:latin typeface="Meiryo UI" panose="020B0604030504040204" pitchFamily="50" charset="-128"/>
              <a:ea typeface="Meiryo UI" panose="020B0604030504040204" pitchFamily="50" charset="-128"/>
            </a:endParaRPr>
          </a:p>
        </p:txBody>
      </p:sp>
      <p:sp>
        <p:nvSpPr>
          <p:cNvPr id="30" name="矢印: 下 29">
            <a:extLst>
              <a:ext uri="{FF2B5EF4-FFF2-40B4-BE49-F238E27FC236}">
                <a16:creationId xmlns:a16="http://schemas.microsoft.com/office/drawing/2014/main" id="{B7A9FC61-7F26-3A2D-9FB6-2425B73EE5FE}"/>
              </a:ext>
            </a:extLst>
          </p:cNvPr>
          <p:cNvSpPr/>
          <p:nvPr/>
        </p:nvSpPr>
        <p:spPr>
          <a:xfrm>
            <a:off x="251520" y="1147745"/>
            <a:ext cx="482644" cy="3746035"/>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D260BBD9-DDCC-6D8A-EB68-A4188F31A528}"/>
              </a:ext>
            </a:extLst>
          </p:cNvPr>
          <p:cNvSpPr txBox="1"/>
          <p:nvPr/>
        </p:nvSpPr>
        <p:spPr>
          <a:xfrm>
            <a:off x="1291039" y="6125234"/>
            <a:ext cx="7601438" cy="400110"/>
          </a:xfrm>
          <a:prstGeom prst="rect">
            <a:avLst/>
          </a:prstGeom>
          <a:noFill/>
        </p:spPr>
        <p:txBody>
          <a:bodyPr wrap="square">
            <a:spAutoFit/>
          </a:bodyPr>
          <a:lstStyle/>
          <a:p>
            <a:pPr algn="l">
              <a:spcBef>
                <a:spcPts val="0"/>
              </a:spcBef>
            </a:pPr>
            <a:r>
              <a:rPr lang="ja-JP" altLang="en-US" sz="2000" b="0" kern="0" dirty="0">
                <a:latin typeface="Meiryo UI" panose="020B0604030504040204" pitchFamily="50" charset="-128"/>
                <a:ea typeface="Meiryo UI" panose="020B0604030504040204" pitchFamily="50" charset="-128"/>
              </a:rPr>
              <a:t>・ガイドライン、情報システムに関する研修、被害事態に備えたリハーサル</a:t>
            </a:r>
            <a:endParaRPr lang="en-US" altLang="ja-JP" sz="2000" b="0" kern="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9F2DA40A-5BFC-3304-4CF5-10120A261183}"/>
              </a:ext>
            </a:extLst>
          </p:cNvPr>
          <p:cNvSpPr txBox="1"/>
          <p:nvPr/>
        </p:nvSpPr>
        <p:spPr>
          <a:xfrm>
            <a:off x="3275856" y="738443"/>
            <a:ext cx="5309817" cy="338554"/>
          </a:xfrm>
          <a:prstGeom prst="rect">
            <a:avLst/>
          </a:prstGeom>
          <a:noFill/>
          <a:ln>
            <a:noFill/>
          </a:ln>
        </p:spPr>
        <p:txBody>
          <a:bodyPr wrap="square">
            <a:spAutoFit/>
          </a:bodyPr>
          <a:lstStyle/>
          <a:p>
            <a:pPr algn="ctr"/>
            <a:r>
              <a:rPr lang="ja-JP" altLang="en-US" sz="1600" i="0" dirty="0">
                <a:solidFill>
                  <a:srgbClr val="2E3136"/>
                </a:solidFill>
                <a:effectLst/>
                <a:latin typeface="Meiryo UI" panose="020B0604030504040204" pitchFamily="50" charset="-128"/>
                <a:ea typeface="Meiryo UI" panose="020B0604030504040204" pitchFamily="50" charset="-128"/>
              </a:rPr>
              <a:t>医療情報システムの安全管理に関するガイドライン　第</a:t>
            </a:r>
            <a:r>
              <a:rPr lang="en-US" altLang="ja-JP" sz="1600" i="0" dirty="0">
                <a:solidFill>
                  <a:srgbClr val="2E3136"/>
                </a:solidFill>
                <a:effectLst/>
                <a:latin typeface="Meiryo UI" panose="020B0604030504040204" pitchFamily="50" charset="-128"/>
                <a:ea typeface="Meiryo UI" panose="020B0604030504040204" pitchFamily="50" charset="-128"/>
              </a:rPr>
              <a:t>5.2</a:t>
            </a:r>
            <a:r>
              <a:rPr lang="ja-JP" altLang="en-US" sz="1600" i="0" dirty="0">
                <a:solidFill>
                  <a:srgbClr val="2E3136"/>
                </a:solidFill>
                <a:effectLst/>
                <a:latin typeface="Meiryo UI" panose="020B0604030504040204" pitchFamily="50" charset="-128"/>
                <a:ea typeface="Meiryo UI" panose="020B0604030504040204" pitchFamily="50" charset="-128"/>
              </a:rPr>
              <a:t>版</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5791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a:extLst>
              <a:ext uri="{FF2B5EF4-FFF2-40B4-BE49-F238E27FC236}">
                <a16:creationId xmlns:a16="http://schemas.microsoft.com/office/drawing/2014/main" id="{30CD82C1-23A0-4F18-AB7E-8AFD5E96A4E6}"/>
              </a:ext>
            </a:extLst>
          </p:cNvPr>
          <p:cNvSpPr txBox="1">
            <a:spLocks noChangeArrowheads="1"/>
          </p:cNvSpPr>
          <p:nvPr/>
        </p:nvSpPr>
        <p:spPr bwMode="auto">
          <a:xfrm>
            <a:off x="869431" y="87015"/>
            <a:ext cx="8136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ja-JP" sz="2400" b="0" dirty="0">
                <a:latin typeface="Meiryo UI" panose="020B0604030504040204" pitchFamily="50" charset="-128"/>
                <a:ea typeface="Meiryo UI" panose="020B0604030504040204" pitchFamily="50" charset="-128"/>
              </a:rPr>
              <a:t>2022</a:t>
            </a:r>
            <a:r>
              <a:rPr lang="ja-JP" altLang="en-US" sz="2400" b="0" dirty="0">
                <a:latin typeface="Meiryo UI" panose="020B0604030504040204" pitchFamily="50" charset="-128"/>
                <a:ea typeface="Meiryo UI" panose="020B0604030504040204" pitchFamily="50" charset="-128"/>
              </a:rPr>
              <a:t>年度診療報酬改定でのサーバーセキュリティ</a:t>
            </a:r>
            <a:r>
              <a:rPr lang="en-US" altLang="ja-JP" sz="2400" b="0" dirty="0">
                <a:latin typeface="Meiryo UI" panose="020B0604030504040204" pitchFamily="50" charset="-128"/>
                <a:ea typeface="Meiryo UI" panose="020B0604030504040204" pitchFamily="50" charset="-128"/>
              </a:rPr>
              <a:t>―</a:t>
            </a:r>
            <a:r>
              <a:rPr lang="ja-JP" altLang="en-US" sz="2400" b="0" dirty="0">
                <a:latin typeface="Meiryo UI" panose="020B0604030504040204" pitchFamily="50" charset="-128"/>
                <a:ea typeface="Meiryo UI" panose="020B0604030504040204" pitchFamily="50" charset="-128"/>
              </a:rPr>
              <a:t>要件</a:t>
            </a:r>
            <a:endParaRPr lang="ja-JP" altLang="en-US" sz="2400" b="0" dirty="0">
              <a:latin typeface="Meiryo UI" panose="020B0604030504040204" pitchFamily="50" charset="-128"/>
              <a:ea typeface="Meiryo UI" panose="020B0604030504040204" pitchFamily="50" charset="-128"/>
              <a:cs typeface="Noto Sans Mono CJK JP Regular"/>
            </a:endParaRPr>
          </a:p>
        </p:txBody>
      </p:sp>
      <p:sp>
        <p:nvSpPr>
          <p:cNvPr id="11" name="正方形/長方形 10">
            <a:extLst>
              <a:ext uri="{FF2B5EF4-FFF2-40B4-BE49-F238E27FC236}">
                <a16:creationId xmlns:a16="http://schemas.microsoft.com/office/drawing/2014/main" id="{36206D20-9462-42BE-8418-76E7BB2B8D5E}"/>
              </a:ext>
            </a:extLst>
          </p:cNvPr>
          <p:cNvSpPr/>
          <p:nvPr/>
        </p:nvSpPr>
        <p:spPr>
          <a:xfrm>
            <a:off x="864073" y="595266"/>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0">
              <a:latin typeface="Meiryo UI" panose="020B0604030504040204" pitchFamily="50" charset="-128"/>
              <a:ea typeface="Meiryo UI" panose="020B0604030504040204" pitchFamily="50" charset="-128"/>
            </a:endParaRPr>
          </a:p>
        </p:txBody>
      </p:sp>
      <p:pic>
        <p:nvPicPr>
          <p:cNvPr id="12" name="Picture 2" descr="C:\Users\personal\Documents\事業開発部\新会社\ロゴ\rogo_2\rogo_A_en.jpg">
            <a:extLst>
              <a:ext uri="{FF2B5EF4-FFF2-40B4-BE49-F238E27FC236}">
                <a16:creationId xmlns:a16="http://schemas.microsoft.com/office/drawing/2014/main" id="{BD8AFB25-2328-4716-BF54-D3DA26C857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738F0CE6-DDBB-4290-81E4-E4C083439EEE}"/>
              </a:ext>
            </a:extLst>
          </p:cNvPr>
          <p:cNvSpPr txBox="1"/>
          <p:nvPr/>
        </p:nvSpPr>
        <p:spPr>
          <a:xfrm>
            <a:off x="734164" y="762051"/>
            <a:ext cx="7109852" cy="461665"/>
          </a:xfrm>
          <a:prstGeom prst="rect">
            <a:avLst/>
          </a:prstGeom>
          <a:noFill/>
        </p:spPr>
        <p:txBody>
          <a:bodyPr wrap="square">
            <a:spAutoFit/>
          </a:bodyPr>
          <a:lstStyle/>
          <a:p>
            <a:pPr algn="l"/>
            <a:r>
              <a:rPr lang="ja-JP" altLang="en-US" sz="2400" b="0" dirty="0">
                <a:solidFill>
                  <a:srgbClr val="0070C0"/>
                </a:solidFill>
                <a:latin typeface="Meiryo UI" panose="020B0604030504040204" pitchFamily="50" charset="-128"/>
                <a:ea typeface="Meiryo UI" panose="020B0604030504040204" pitchFamily="50" charset="-128"/>
              </a:rPr>
              <a:t>診療録管理体制加算１，２の見直し</a:t>
            </a:r>
          </a:p>
        </p:txBody>
      </p:sp>
      <p:sp>
        <p:nvSpPr>
          <p:cNvPr id="15" name="テキスト ボックス 14">
            <a:extLst>
              <a:ext uri="{FF2B5EF4-FFF2-40B4-BE49-F238E27FC236}">
                <a16:creationId xmlns:a16="http://schemas.microsoft.com/office/drawing/2014/main" id="{C59F05FD-3A3E-45C8-9D77-8BC2E868501A}"/>
              </a:ext>
            </a:extLst>
          </p:cNvPr>
          <p:cNvSpPr txBox="1"/>
          <p:nvPr/>
        </p:nvSpPr>
        <p:spPr>
          <a:xfrm>
            <a:off x="416039" y="1272337"/>
            <a:ext cx="8333988" cy="1569660"/>
          </a:xfrm>
          <a:prstGeom prst="rect">
            <a:avLst/>
          </a:prstGeom>
          <a:noFill/>
          <a:ln>
            <a:solidFill>
              <a:schemeClr val="tx1"/>
            </a:solidFill>
          </a:ln>
        </p:spPr>
        <p:txBody>
          <a:bodyPr wrap="square">
            <a:spAutoFit/>
          </a:bodyPr>
          <a:lstStyle/>
          <a:p>
            <a:pPr algn="l"/>
            <a:r>
              <a:rPr lang="ja-JP" altLang="en-US" sz="2400" b="0" dirty="0">
                <a:latin typeface="Meiryo UI" panose="020B0604030504040204" pitchFamily="50" charset="-128"/>
                <a:ea typeface="Meiryo UI" panose="020B0604030504040204" pitchFamily="50" charset="-128"/>
              </a:rPr>
              <a:t>適切な診療記録の管理を推進する観点から、「医療情報システムの安全管理に関するガイドライン」を踏まえ、診療録管理体制加算について非常時に備えた</a:t>
            </a:r>
            <a:r>
              <a:rPr lang="ja-JP" altLang="en-US" sz="2400" b="0" dirty="0">
                <a:solidFill>
                  <a:srgbClr val="FF0000"/>
                </a:solidFill>
                <a:latin typeface="Meiryo UI" panose="020B0604030504040204" pitchFamily="50" charset="-128"/>
                <a:ea typeface="Meiryo UI" panose="020B0604030504040204" pitchFamily="50" charset="-128"/>
              </a:rPr>
              <a:t>サイバーセキュリティ対策の整備に係る要件</a:t>
            </a:r>
            <a:r>
              <a:rPr lang="ja-JP" altLang="en-US" sz="2400" b="0" dirty="0">
                <a:latin typeface="Meiryo UI" panose="020B0604030504040204" pitchFamily="50" charset="-128"/>
                <a:ea typeface="Meiryo UI" panose="020B0604030504040204" pitchFamily="50" charset="-128"/>
              </a:rPr>
              <a:t>を見直す</a:t>
            </a:r>
          </a:p>
        </p:txBody>
      </p:sp>
      <p:sp>
        <p:nvSpPr>
          <p:cNvPr id="16" name="テキスト ボックス 15">
            <a:extLst>
              <a:ext uri="{FF2B5EF4-FFF2-40B4-BE49-F238E27FC236}">
                <a16:creationId xmlns:a16="http://schemas.microsoft.com/office/drawing/2014/main" id="{7FCCE936-1A30-460D-A9A2-2418F60ECD4E}"/>
              </a:ext>
            </a:extLst>
          </p:cNvPr>
          <p:cNvSpPr txBox="1"/>
          <p:nvPr/>
        </p:nvSpPr>
        <p:spPr>
          <a:xfrm>
            <a:off x="414476" y="3201357"/>
            <a:ext cx="8333988" cy="2785378"/>
          </a:xfrm>
          <a:prstGeom prst="rect">
            <a:avLst/>
          </a:prstGeom>
          <a:noFill/>
        </p:spPr>
        <p:txBody>
          <a:bodyPr wrap="square">
            <a:spAutoFit/>
          </a:bodyPr>
          <a:lstStyle/>
          <a:p>
            <a:pPr marL="285750" indent="-285750" algn="l">
              <a:spcBef>
                <a:spcPts val="600"/>
              </a:spcBef>
              <a:buFont typeface="Wingdings" panose="05000000000000000000" pitchFamily="2" charset="2"/>
              <a:buChar char="l"/>
            </a:pPr>
            <a:r>
              <a:rPr lang="ja-JP" altLang="en-US" sz="2000" b="0" dirty="0">
                <a:latin typeface="Meiryo UI" panose="020B0604030504040204" pitchFamily="50" charset="-128"/>
                <a:ea typeface="Meiryo UI" panose="020B0604030504040204" pitchFamily="50" charset="-128"/>
              </a:rPr>
              <a:t>許可病床数が</a:t>
            </a:r>
            <a:r>
              <a:rPr lang="en-US" altLang="ja-JP" sz="2000" b="0" dirty="0">
                <a:latin typeface="Meiryo UI" panose="020B0604030504040204" pitchFamily="50" charset="-128"/>
                <a:ea typeface="Meiryo UI" panose="020B0604030504040204" pitchFamily="50" charset="-128"/>
              </a:rPr>
              <a:t>400</a:t>
            </a:r>
            <a:r>
              <a:rPr lang="ja-JP" altLang="en-US" sz="2000" b="0" dirty="0">
                <a:latin typeface="Meiryo UI" panose="020B0604030504040204" pitchFamily="50" charset="-128"/>
                <a:ea typeface="Meiryo UI" panose="020B0604030504040204" pitchFamily="50" charset="-128"/>
              </a:rPr>
              <a:t>床以上の保険医療機関については、厚生労働省「医療情報システムの安全管理 に関するガイドライン」に基づ き、</a:t>
            </a:r>
            <a:r>
              <a:rPr lang="ja-JP" altLang="en-US" sz="2000" b="0" dirty="0">
                <a:solidFill>
                  <a:srgbClr val="FF0000"/>
                </a:solidFill>
                <a:latin typeface="Meiryo UI" panose="020B0604030504040204" pitchFamily="50" charset="-128"/>
                <a:ea typeface="Meiryo UI" panose="020B0604030504040204" pitchFamily="50" charset="-128"/>
              </a:rPr>
              <a:t>専任の医療情報システム安全管理責任者を配置</a:t>
            </a:r>
            <a:r>
              <a:rPr lang="ja-JP" altLang="en-US" sz="2000" b="0" dirty="0">
                <a:latin typeface="Meiryo UI" panose="020B0604030504040204" pitchFamily="50" charset="-128"/>
                <a:ea typeface="Meiryo UI" panose="020B0604030504040204" pitchFamily="50" charset="-128"/>
              </a:rPr>
              <a:t>すること。</a:t>
            </a:r>
            <a:endParaRPr lang="en-US" altLang="ja-JP" sz="2000" b="0" dirty="0">
              <a:latin typeface="Meiryo UI" panose="020B0604030504040204" pitchFamily="50" charset="-128"/>
              <a:ea typeface="Meiryo UI" panose="020B0604030504040204" pitchFamily="50" charset="-128"/>
            </a:endParaRPr>
          </a:p>
          <a:p>
            <a:pPr marL="285750" indent="-285750" algn="l">
              <a:spcBef>
                <a:spcPts val="600"/>
              </a:spcBef>
              <a:buFont typeface="Wingdings" panose="05000000000000000000" pitchFamily="2" charset="2"/>
              <a:buChar char="l"/>
            </a:pPr>
            <a:r>
              <a:rPr lang="ja-JP" altLang="en-US" sz="2000" b="0" dirty="0">
                <a:latin typeface="Meiryo UI" panose="020B0604030504040204" pitchFamily="50" charset="-128"/>
                <a:ea typeface="Meiryo UI" panose="020B0604030504040204" pitchFamily="50" charset="-128"/>
              </a:rPr>
              <a:t>当該責任者は、職員を対象として、少なくとも</a:t>
            </a:r>
            <a:r>
              <a:rPr lang="ja-JP" altLang="en-US" sz="2000" b="0" dirty="0">
                <a:solidFill>
                  <a:srgbClr val="FF0000"/>
                </a:solidFill>
                <a:latin typeface="Meiryo UI" panose="020B0604030504040204" pitchFamily="50" charset="-128"/>
                <a:ea typeface="Meiryo UI" panose="020B0604030504040204" pitchFamily="50" charset="-128"/>
              </a:rPr>
              <a:t>年１回程度、定期的に必要な情報セキュリティに関する研修</a:t>
            </a:r>
            <a:r>
              <a:rPr lang="ja-JP" altLang="en-US" sz="2000" b="0" dirty="0">
                <a:latin typeface="Meiryo UI" panose="020B0604030504040204" pitchFamily="50" charset="-128"/>
                <a:ea typeface="Meiryo UI" panose="020B0604030504040204" pitchFamily="50" charset="-128"/>
              </a:rPr>
              <a:t>を行っていること。 </a:t>
            </a:r>
            <a:endParaRPr lang="en-US" altLang="ja-JP" sz="2000" b="0" dirty="0">
              <a:latin typeface="Meiryo UI" panose="020B0604030504040204" pitchFamily="50" charset="-128"/>
              <a:ea typeface="Meiryo UI" panose="020B0604030504040204" pitchFamily="50" charset="-128"/>
            </a:endParaRPr>
          </a:p>
          <a:p>
            <a:pPr marL="285750" indent="-285750" algn="l">
              <a:spcBef>
                <a:spcPts val="600"/>
              </a:spcBef>
              <a:buFont typeface="Wingdings" panose="05000000000000000000" pitchFamily="2" charset="2"/>
              <a:buChar char="l"/>
            </a:pPr>
            <a:r>
              <a:rPr lang="ja-JP" altLang="en-US" sz="2000" b="0" dirty="0">
                <a:latin typeface="Meiryo UI" panose="020B0604030504040204" pitchFamily="50" charset="-128"/>
                <a:ea typeface="Meiryo UI" panose="020B0604030504040204" pitchFamily="50" charset="-128"/>
              </a:rPr>
              <a:t>非常時に備えた</a:t>
            </a:r>
            <a:r>
              <a:rPr lang="ja-JP" altLang="en-US" sz="2000" b="0" dirty="0">
                <a:solidFill>
                  <a:srgbClr val="FF0000"/>
                </a:solidFill>
                <a:latin typeface="Meiryo UI" panose="020B0604030504040204" pitchFamily="50" charset="-128"/>
                <a:ea typeface="Meiryo UI" panose="020B0604030504040204" pitchFamily="50" charset="-128"/>
              </a:rPr>
              <a:t>医療情報システムのバックアップ体制を確保</a:t>
            </a:r>
            <a:r>
              <a:rPr lang="ja-JP" altLang="en-US" sz="2000" b="0" dirty="0">
                <a:latin typeface="Meiryo UI" panose="020B0604030504040204" pitchFamily="50" charset="-128"/>
                <a:ea typeface="Meiryo UI" panose="020B0604030504040204" pitchFamily="50" charset="-128"/>
              </a:rPr>
              <a:t>することが望ましい（届出必要）。</a:t>
            </a:r>
            <a:endParaRPr lang="en-US" altLang="ja-JP" sz="2000" b="0" dirty="0">
              <a:latin typeface="Meiryo UI" panose="020B0604030504040204" pitchFamily="50" charset="-128"/>
              <a:ea typeface="Meiryo UI" panose="020B0604030504040204" pitchFamily="50" charset="-128"/>
            </a:endParaRPr>
          </a:p>
          <a:p>
            <a:pPr algn="l">
              <a:spcBef>
                <a:spcPts val="600"/>
              </a:spcBef>
            </a:pPr>
            <a:r>
              <a:rPr lang="ja-JP" altLang="en-US" sz="2000" b="0" dirty="0">
                <a:latin typeface="Meiryo UI" panose="020B0604030504040204" pitchFamily="50" charset="-128"/>
                <a:ea typeface="Meiryo UI" panose="020B0604030504040204" pitchFamily="50" charset="-128"/>
              </a:rPr>
              <a:t>　</a:t>
            </a:r>
            <a:r>
              <a:rPr lang="en-US" altLang="ja-JP" sz="2000" b="0" dirty="0">
                <a:latin typeface="Meiryo UI" panose="020B0604030504040204" pitchFamily="50" charset="-128"/>
                <a:ea typeface="Meiryo UI" panose="020B0604030504040204" pitchFamily="50" charset="-128"/>
              </a:rPr>
              <a:t>※</a:t>
            </a:r>
            <a:r>
              <a:rPr lang="ja-JP" altLang="en-US" sz="2000" b="0" dirty="0">
                <a:latin typeface="Meiryo UI" panose="020B0604030504040204" pitchFamily="50" charset="-128"/>
                <a:ea typeface="Meiryo UI" panose="020B0604030504040204" pitchFamily="50" charset="-128"/>
              </a:rPr>
              <a:t>届出内容（例）・バックアップ対象のシステム ・バックアップの頻度、保管方式</a:t>
            </a:r>
          </a:p>
        </p:txBody>
      </p:sp>
      <p:sp>
        <p:nvSpPr>
          <p:cNvPr id="17" name="テキスト ボックス 16">
            <a:extLst>
              <a:ext uri="{FF2B5EF4-FFF2-40B4-BE49-F238E27FC236}">
                <a16:creationId xmlns:a16="http://schemas.microsoft.com/office/drawing/2014/main" id="{7BA449C2-5DF2-470C-8E6B-8093EE1706B2}"/>
              </a:ext>
            </a:extLst>
          </p:cNvPr>
          <p:cNvSpPr txBox="1"/>
          <p:nvPr/>
        </p:nvSpPr>
        <p:spPr>
          <a:xfrm>
            <a:off x="414476" y="2852376"/>
            <a:ext cx="4586286" cy="400110"/>
          </a:xfrm>
          <a:prstGeom prst="rect">
            <a:avLst/>
          </a:prstGeom>
          <a:noFill/>
        </p:spPr>
        <p:txBody>
          <a:bodyPr wrap="square">
            <a:spAutoFit/>
          </a:bodyPr>
          <a:lstStyle/>
          <a:p>
            <a:pPr algn="l"/>
            <a:r>
              <a:rPr lang="ja-JP" altLang="en-US" sz="2000" b="0" dirty="0">
                <a:latin typeface="Meiryo UI" panose="020B0604030504040204" pitchFamily="50" charset="-128"/>
                <a:ea typeface="Meiryo UI" panose="020B0604030504040204" pitchFamily="50" charset="-128"/>
              </a:rPr>
              <a:t>＜施設基準＞</a:t>
            </a:r>
          </a:p>
        </p:txBody>
      </p:sp>
      <p:pic>
        <p:nvPicPr>
          <p:cNvPr id="20" name="Picture 3">
            <a:extLst>
              <a:ext uri="{FF2B5EF4-FFF2-40B4-BE49-F238E27FC236}">
                <a16:creationId xmlns:a16="http://schemas.microsoft.com/office/drawing/2014/main" id="{93DA346F-A972-6252-31CB-ECF42CFA2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7" y="6584423"/>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正方形/長方形 20">
            <a:extLst>
              <a:ext uri="{FF2B5EF4-FFF2-40B4-BE49-F238E27FC236}">
                <a16:creationId xmlns:a16="http://schemas.microsoft.com/office/drawing/2014/main" id="{0F8342FF-7DE9-AE77-4844-DA435ADE56DF}"/>
              </a:ext>
            </a:extLst>
          </p:cNvPr>
          <p:cNvSpPr/>
          <p:nvPr/>
        </p:nvSpPr>
        <p:spPr>
          <a:xfrm>
            <a:off x="395536" y="6516052"/>
            <a:ext cx="8281242" cy="338554"/>
          </a:xfrm>
          <a:prstGeom prst="rect">
            <a:avLst/>
          </a:prstGeom>
        </p:spPr>
        <p:txBody>
          <a:bodyPr wrap="square">
            <a:spAutoFit/>
          </a:bodyPr>
          <a:lstStyle/>
          <a:p>
            <a:pPr algn="r"/>
            <a:r>
              <a:rPr lang="en-US" altLang="ja-JP" sz="1600" dirty="0">
                <a:solidFill>
                  <a:schemeClr val="bg1"/>
                </a:solidFill>
              </a:rPr>
              <a:t>Copyright</a:t>
            </a:r>
            <a:r>
              <a:rPr lang="ja-JP" altLang="en-US" sz="1600" dirty="0">
                <a:solidFill>
                  <a:schemeClr val="bg1"/>
                </a:solidFill>
              </a:rPr>
              <a:t>　Ⓒ　</a:t>
            </a:r>
            <a:r>
              <a:rPr lang="en-US" altLang="ja-JP" sz="1600" dirty="0">
                <a:solidFill>
                  <a:schemeClr val="bg1"/>
                </a:solidFill>
              </a:rPr>
              <a:t>ASSIST MEDICO CO.,LTD.</a:t>
            </a:r>
            <a:r>
              <a:rPr lang="ja-JP" altLang="en-US" sz="1600" dirty="0">
                <a:solidFill>
                  <a:schemeClr val="bg1"/>
                </a:solidFill>
              </a:rPr>
              <a:t>　</a:t>
            </a:r>
            <a:r>
              <a:rPr lang="en-US" altLang="ja-JP" sz="1600" dirty="0">
                <a:solidFill>
                  <a:schemeClr val="bg1"/>
                </a:solidFill>
              </a:rPr>
              <a:t>All Rights Reserved </a:t>
            </a:r>
            <a:endParaRPr lang="ja-JP" altLang="en-US" sz="1600" dirty="0"/>
          </a:p>
        </p:txBody>
      </p:sp>
      <p:sp>
        <p:nvSpPr>
          <p:cNvPr id="22" name="スライド番号プレースホルダー 3">
            <a:extLst>
              <a:ext uri="{FF2B5EF4-FFF2-40B4-BE49-F238E27FC236}">
                <a16:creationId xmlns:a16="http://schemas.microsoft.com/office/drawing/2014/main" id="{41B13C5A-CED4-D788-518D-EB7BC49B2E4B}"/>
              </a:ext>
            </a:extLst>
          </p:cNvPr>
          <p:cNvSpPr txBox="1">
            <a:spLocks/>
          </p:cNvSpPr>
          <p:nvPr/>
        </p:nvSpPr>
        <p:spPr bwMode="auto">
          <a:xfrm>
            <a:off x="6974904" y="6520259"/>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b="0" kern="1200">
                <a:solidFill>
                  <a:schemeClr val="tx1"/>
                </a:solidFill>
                <a:latin typeface="+mn-lt"/>
                <a:ea typeface="+mn-ea"/>
                <a:cs typeface="+mn-cs"/>
              </a:defRPr>
            </a:lvl1pPr>
            <a:lvl2pPr marL="4572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2pPr>
            <a:lvl3pPr marL="9144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3pPr>
            <a:lvl4pPr marL="13716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4pPr>
            <a:lvl5pPr marL="1828800" algn="ctr" rtl="0" fontAlgn="base">
              <a:spcBef>
                <a:spcPct val="50000"/>
              </a:spcBef>
              <a:spcAft>
                <a:spcPct val="0"/>
              </a:spcAft>
              <a:defRPr kumimoji="1" sz="2400" b="1" kern="1200">
                <a:solidFill>
                  <a:schemeClr val="tx1"/>
                </a:solidFill>
                <a:latin typeface="HG丸ｺﾞｼｯｸM-PRO" pitchFamily="50" charset="-128"/>
                <a:ea typeface="HG丸ｺﾞｼｯｸM-PRO" pitchFamily="50" charset="-128"/>
                <a:cs typeface="+mn-cs"/>
              </a:defRPr>
            </a:lvl5pPr>
            <a:lvl6pPr marL="22860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6pPr>
            <a:lvl7pPr marL="27432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7pPr>
            <a:lvl8pPr marL="32004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8pPr>
            <a:lvl9pPr marL="36576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9pPr>
          </a:lstStyle>
          <a:p>
            <a:fld id="{6E2ED275-BDB2-4715-8205-DD5A8EB50C4D}" type="slidenum">
              <a:rPr lang="en-US" altLang="ja-JP" sz="1600" b="1" smtClean="0">
                <a:solidFill>
                  <a:schemeClr val="bg1"/>
                </a:solidFill>
                <a:latin typeface="HG丸ｺﾞｼｯｸM-PRO" pitchFamily="50" charset="-128"/>
                <a:ea typeface="HG丸ｺﾞｼｯｸM-PRO" pitchFamily="50" charset="-128"/>
              </a:rPr>
              <a:pPr/>
              <a:t>31</a:t>
            </a:fld>
            <a:endParaRPr lang="en-US" altLang="ja-JP" sz="1600" b="1" dirty="0">
              <a:solidFill>
                <a:schemeClr val="bg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048333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二等辺三角形 5"/>
          <p:cNvSpPr/>
          <p:nvPr/>
        </p:nvSpPr>
        <p:spPr>
          <a:xfrm rot="16200000">
            <a:off x="1934305" y="-1134108"/>
            <a:ext cx="5275387" cy="8496945"/>
          </a:xfrm>
          <a:prstGeom prst="triangle">
            <a:avLst>
              <a:gd name="adj" fmla="val 10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34" name="Picture 2" descr="C:\Users\personal\Documents\事業開発部\新会社\ロゴ\rogo_2\rogo_A_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276872"/>
            <a:ext cx="2046828" cy="177436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4"/>
          <p:cNvSpPr txBox="1">
            <a:spLocks noChangeArrowheads="1"/>
          </p:cNvSpPr>
          <p:nvPr/>
        </p:nvSpPr>
        <p:spPr bwMode="auto">
          <a:xfrm>
            <a:off x="2123728" y="5510490"/>
            <a:ext cx="45078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ja-JP" altLang="en-US" sz="2400" dirty="0">
                <a:latin typeface="Meiryo UI" panose="020B0604030504040204" pitchFamily="50" charset="-128"/>
                <a:ea typeface="Meiryo UI" panose="020B0604030504040204" pitchFamily="50" charset="-128"/>
              </a:rPr>
              <a:t>株式会社アシスト・メディコ</a:t>
            </a:r>
          </a:p>
        </p:txBody>
      </p:sp>
      <p:sp>
        <p:nvSpPr>
          <p:cNvPr id="16" name="テキスト ボックス 15"/>
          <p:cNvSpPr txBox="1"/>
          <p:nvPr/>
        </p:nvSpPr>
        <p:spPr>
          <a:xfrm>
            <a:off x="971600" y="4725144"/>
            <a:ext cx="7200800" cy="584775"/>
          </a:xfrm>
          <a:prstGeom prst="rect">
            <a:avLst/>
          </a:prstGeom>
          <a:solidFill>
            <a:schemeClr val="bg1"/>
          </a:solidFill>
          <a:ln>
            <a:solidFill>
              <a:schemeClr val="tx1"/>
            </a:solidFill>
          </a:ln>
        </p:spPr>
        <p:txBody>
          <a:bodyPr wrap="square" rtlCol="0">
            <a:spAutoFit/>
          </a:bodyPr>
          <a:lstStyle/>
          <a:p>
            <a:pPr algn="ctr"/>
            <a:r>
              <a:rPr kumimoji="1" lang="ja-JP" altLang="en-US" sz="3200" dirty="0">
                <a:latin typeface="Meiryo UI" panose="020B0604030504040204" pitchFamily="50" charset="-128"/>
                <a:ea typeface="Meiryo UI" panose="020B0604030504040204" pitchFamily="50" charset="-128"/>
              </a:rPr>
              <a:t>ご清聴ありがとうございました</a:t>
            </a:r>
          </a:p>
        </p:txBody>
      </p:sp>
      <p:sp>
        <p:nvSpPr>
          <p:cNvPr id="3" name="正方形/長方形 2"/>
          <p:cNvSpPr/>
          <p:nvPr/>
        </p:nvSpPr>
        <p:spPr>
          <a:xfrm>
            <a:off x="4343966" y="1700808"/>
            <a:ext cx="3539430" cy="2554545"/>
          </a:xfrm>
          <a:prstGeom prst="rect">
            <a:avLst/>
          </a:prstGeom>
        </p:spPr>
        <p:txBody>
          <a:bodyPr wrap="none">
            <a:spAutoFit/>
          </a:bodyPr>
          <a:lstStyle/>
          <a:p>
            <a:r>
              <a:rPr lang="en-US" altLang="ja-JP" sz="4000" dirty="0">
                <a:latin typeface="Meiryo UI" panose="020B0604030504040204" pitchFamily="50" charset="-128"/>
                <a:ea typeface="Meiryo UI" panose="020B0604030504040204" pitchFamily="50" charset="-128"/>
              </a:rPr>
              <a:t>FOR </a:t>
            </a:r>
          </a:p>
          <a:p>
            <a:r>
              <a:rPr lang="en-US" altLang="ja-JP" sz="4000" dirty="0">
                <a:latin typeface="Meiryo UI" panose="020B0604030504040204" pitchFamily="50" charset="-128"/>
                <a:ea typeface="Meiryo UI" panose="020B0604030504040204" pitchFamily="50" charset="-128"/>
              </a:rPr>
              <a:t>THE FUTURE</a:t>
            </a:r>
          </a:p>
          <a:p>
            <a:r>
              <a:rPr lang="en-US" altLang="ja-JP" sz="4000" dirty="0">
                <a:latin typeface="Meiryo UI" panose="020B0604030504040204" pitchFamily="50" charset="-128"/>
                <a:ea typeface="Meiryo UI" panose="020B0604030504040204" pitchFamily="50" charset="-128"/>
              </a:rPr>
              <a:t>OF</a:t>
            </a:r>
          </a:p>
          <a:p>
            <a:r>
              <a:rPr lang="en-US" altLang="ja-JP" sz="4000" dirty="0">
                <a:latin typeface="Meiryo UI" panose="020B0604030504040204" pitchFamily="50" charset="-128"/>
                <a:ea typeface="Meiryo UI" panose="020B0604030504040204" pitchFamily="50" charset="-128"/>
              </a:rPr>
              <a:t>HEALTHCARE</a:t>
            </a:r>
            <a:endParaRPr lang="ja-JP" altLang="en-US" sz="4000" dirty="0">
              <a:latin typeface="Meiryo UI" panose="020B0604030504040204" pitchFamily="50" charset="-128"/>
              <a:ea typeface="Meiryo UI" panose="020B0604030504040204" pitchFamily="50" charset="-128"/>
            </a:endParaRPr>
          </a:p>
        </p:txBody>
      </p:sp>
      <p:sp>
        <p:nvSpPr>
          <p:cNvPr id="4" name="正方形/長方形 3"/>
          <p:cNvSpPr/>
          <p:nvPr/>
        </p:nvSpPr>
        <p:spPr>
          <a:xfrm>
            <a:off x="467544" y="476672"/>
            <a:ext cx="8280919" cy="830997"/>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アシスト・メディコは地域医療に貢献し、未来につながる医療経営のサポート企業を目指します。</a:t>
            </a:r>
          </a:p>
        </p:txBody>
      </p:sp>
      <p:sp>
        <p:nvSpPr>
          <p:cNvPr id="5" name="正方形/長方形 4"/>
          <p:cNvSpPr/>
          <p:nvPr/>
        </p:nvSpPr>
        <p:spPr>
          <a:xfrm>
            <a:off x="2699792" y="5988894"/>
            <a:ext cx="6264696"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福岡市博多区博多駅東</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丁目</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番</a:t>
            </a:r>
            <a:r>
              <a:rPr lang="en-US" altLang="ja-JP" sz="1600" dirty="0">
                <a:latin typeface="Meiryo UI" panose="020B0604030504040204" pitchFamily="50" charset="-128"/>
                <a:ea typeface="Meiryo UI" panose="020B0604030504040204" pitchFamily="50" charset="-128"/>
              </a:rPr>
              <a:t>23</a:t>
            </a:r>
            <a:r>
              <a:rPr lang="ja-JP" altLang="en-US" sz="1600" dirty="0">
                <a:latin typeface="Meiryo UI" panose="020B0604030504040204" pitchFamily="50" charset="-128"/>
                <a:ea typeface="Meiryo UI" panose="020B0604030504040204" pitchFamily="50" charset="-128"/>
              </a:rPr>
              <a:t>号 博多駅前第二ビル</a:t>
            </a:r>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階</a:t>
            </a:r>
          </a:p>
        </p:txBody>
      </p:sp>
    </p:spTree>
    <p:extLst>
      <p:ext uri="{BB962C8B-B14F-4D97-AF65-F5344CB8AC3E}">
        <p14:creationId xmlns:p14="http://schemas.microsoft.com/office/powerpoint/2010/main" val="247747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E8CB3C4-1DC3-438C-B4B9-9A15139B2C65}"/>
              </a:ext>
            </a:extLst>
          </p:cNvPr>
          <p:cNvSpPr txBox="1"/>
          <p:nvPr/>
        </p:nvSpPr>
        <p:spPr>
          <a:xfrm>
            <a:off x="863749" y="118052"/>
            <a:ext cx="7344816" cy="461665"/>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データヘルス集中改革プラン</a:t>
            </a:r>
          </a:p>
        </p:txBody>
      </p:sp>
      <p:sp>
        <p:nvSpPr>
          <p:cNvPr id="5" name="正方形/長方形 4">
            <a:extLst>
              <a:ext uri="{FF2B5EF4-FFF2-40B4-BE49-F238E27FC236}">
                <a16:creationId xmlns:a16="http://schemas.microsoft.com/office/drawing/2014/main" id="{F672F009-E560-4E62-8CF4-B582C0C625D6}"/>
              </a:ext>
            </a:extLst>
          </p:cNvPr>
          <p:cNvSpPr/>
          <p:nvPr/>
        </p:nvSpPr>
        <p:spPr>
          <a:xfrm>
            <a:off x="864073" y="595266"/>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C:\Users\personal\Documents\事業開発部\新会社\ロゴ\rogo_2\rogo_A_en.jpg">
            <a:extLst>
              <a:ext uri="{FF2B5EF4-FFF2-40B4-BE49-F238E27FC236}">
                <a16:creationId xmlns:a16="http://schemas.microsoft.com/office/drawing/2014/main" id="{D978566A-E4ED-43FB-ADB4-4F8C3CAF30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C5E0ECCC-30D2-4701-8C93-E7424257A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a:extLst>
              <a:ext uri="{FF2B5EF4-FFF2-40B4-BE49-F238E27FC236}">
                <a16:creationId xmlns:a16="http://schemas.microsoft.com/office/drawing/2014/main" id="{01668F78-6CC9-4014-B08A-21D4A484D8F5}"/>
              </a:ext>
            </a:extLst>
          </p:cNvPr>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10" name="スライド番号プレースホルダー 3">
            <a:extLst>
              <a:ext uri="{FF2B5EF4-FFF2-40B4-BE49-F238E27FC236}">
                <a16:creationId xmlns:a16="http://schemas.microsoft.com/office/drawing/2014/main" id="{0D3015C7-14C5-4E1B-964C-7E7E09462434}"/>
              </a:ext>
            </a:extLst>
          </p:cNvPr>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4</a:t>
            </a:fld>
            <a:endParaRPr lang="en-US" altLang="ja-JP" b="1" dirty="0">
              <a:solidFill>
                <a:schemeClr val="bg1"/>
              </a:solidFill>
              <a:latin typeface="HG丸ｺﾞｼｯｸM-PRO" pitchFamily="50" charset="-128"/>
              <a:ea typeface="HG丸ｺﾞｼｯｸM-PRO" pitchFamily="50" charset="-128"/>
            </a:endParaRPr>
          </a:p>
        </p:txBody>
      </p:sp>
      <p:pic>
        <p:nvPicPr>
          <p:cNvPr id="7" name="図 6" descr="タイムライン&#10;&#10;自動的に生成された説明">
            <a:extLst>
              <a:ext uri="{FF2B5EF4-FFF2-40B4-BE49-F238E27FC236}">
                <a16:creationId xmlns:a16="http://schemas.microsoft.com/office/drawing/2014/main" id="{390030FE-4C27-8A96-EC7C-FA461ECEA1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549" y="689770"/>
            <a:ext cx="7594902" cy="5825508"/>
          </a:xfrm>
          <a:prstGeom prst="rect">
            <a:avLst/>
          </a:prstGeom>
        </p:spPr>
      </p:pic>
    </p:spTree>
    <p:extLst>
      <p:ext uri="{BB962C8B-B14F-4D97-AF65-F5344CB8AC3E}">
        <p14:creationId xmlns:p14="http://schemas.microsoft.com/office/powerpoint/2010/main" val="90784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E8CB3C4-1DC3-438C-B4B9-9A15139B2C65}"/>
              </a:ext>
            </a:extLst>
          </p:cNvPr>
          <p:cNvSpPr txBox="1"/>
          <p:nvPr/>
        </p:nvSpPr>
        <p:spPr>
          <a:xfrm>
            <a:off x="863749" y="118052"/>
            <a:ext cx="7344816"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電子処方箋とは</a:t>
            </a:r>
            <a:endParaRPr kumimoji="1" lang="ja-JP" altLang="en-US" sz="24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F672F009-E560-4E62-8CF4-B582C0C625D6}"/>
              </a:ext>
            </a:extLst>
          </p:cNvPr>
          <p:cNvSpPr/>
          <p:nvPr/>
        </p:nvSpPr>
        <p:spPr>
          <a:xfrm>
            <a:off x="864073" y="595266"/>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C:\Users\personal\Documents\事業開発部\新会社\ロゴ\rogo_2\rogo_A_en.jpg">
            <a:extLst>
              <a:ext uri="{FF2B5EF4-FFF2-40B4-BE49-F238E27FC236}">
                <a16:creationId xmlns:a16="http://schemas.microsoft.com/office/drawing/2014/main" id="{D978566A-E4ED-43FB-ADB4-4F8C3CAF30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C5E0ECCC-30D2-4701-8C93-E7424257A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a:extLst>
              <a:ext uri="{FF2B5EF4-FFF2-40B4-BE49-F238E27FC236}">
                <a16:creationId xmlns:a16="http://schemas.microsoft.com/office/drawing/2014/main" id="{01668F78-6CC9-4014-B08A-21D4A484D8F5}"/>
              </a:ext>
            </a:extLst>
          </p:cNvPr>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10" name="スライド番号プレースホルダー 3">
            <a:extLst>
              <a:ext uri="{FF2B5EF4-FFF2-40B4-BE49-F238E27FC236}">
                <a16:creationId xmlns:a16="http://schemas.microsoft.com/office/drawing/2014/main" id="{0D3015C7-14C5-4E1B-964C-7E7E09462434}"/>
              </a:ext>
            </a:extLst>
          </p:cNvPr>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5</a:t>
            </a:fld>
            <a:endParaRPr lang="en-US" altLang="ja-JP" b="1" dirty="0">
              <a:solidFill>
                <a:schemeClr val="bg1"/>
              </a:solidFill>
              <a:latin typeface="HG丸ｺﾞｼｯｸM-PRO" pitchFamily="50" charset="-128"/>
              <a:ea typeface="HG丸ｺﾞｼｯｸM-PRO" pitchFamily="50" charset="-128"/>
            </a:endParaRPr>
          </a:p>
        </p:txBody>
      </p:sp>
      <p:sp>
        <p:nvSpPr>
          <p:cNvPr id="4" name="テキスト ボックス 3">
            <a:extLst>
              <a:ext uri="{FF2B5EF4-FFF2-40B4-BE49-F238E27FC236}">
                <a16:creationId xmlns:a16="http://schemas.microsoft.com/office/drawing/2014/main" id="{D6B18113-2FDC-44B4-0FBE-D6CA12083D81}"/>
              </a:ext>
            </a:extLst>
          </p:cNvPr>
          <p:cNvSpPr txBox="1"/>
          <p:nvPr/>
        </p:nvSpPr>
        <p:spPr>
          <a:xfrm>
            <a:off x="322226" y="738001"/>
            <a:ext cx="8568952" cy="1200329"/>
          </a:xfrm>
          <a:prstGeom prst="rect">
            <a:avLst/>
          </a:prstGeom>
          <a:noFill/>
        </p:spPr>
        <p:txBody>
          <a:bodyPr wrap="square">
            <a:spAutoFit/>
          </a:bodyPr>
          <a:lstStyle/>
          <a:p>
            <a:pPr marL="342900" indent="-342900">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電子処方箋とは、</a:t>
            </a:r>
            <a:r>
              <a:rPr lang="ja-JP" altLang="en-US" sz="2400" dirty="0">
                <a:solidFill>
                  <a:srgbClr val="FF0000"/>
                </a:solidFill>
                <a:latin typeface="Meiryo UI" panose="020B0604030504040204" pitchFamily="50" charset="-128"/>
                <a:ea typeface="Meiryo UI" panose="020B0604030504040204" pitchFamily="50" charset="-128"/>
              </a:rPr>
              <a:t>電子的に処方箋の運用</a:t>
            </a:r>
            <a:r>
              <a:rPr lang="ja-JP" altLang="en-US" sz="2400" dirty="0">
                <a:latin typeface="Meiryo UI" panose="020B0604030504040204" pitchFamily="50" charset="-128"/>
                <a:ea typeface="Meiryo UI" panose="020B0604030504040204" pitchFamily="50" charset="-128"/>
              </a:rPr>
              <a:t>を行う仕組み</a:t>
            </a:r>
            <a:endParaRPr lang="en-US" altLang="ja-JP" sz="24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複数の医療機関や薬局で直近に</a:t>
            </a:r>
            <a:r>
              <a:rPr lang="ja-JP" altLang="en-US" sz="2400" dirty="0">
                <a:solidFill>
                  <a:srgbClr val="FF0000"/>
                </a:solidFill>
                <a:latin typeface="Meiryo UI" panose="020B0604030504040204" pitchFamily="50" charset="-128"/>
                <a:ea typeface="Meiryo UI" panose="020B0604030504040204" pitchFamily="50" charset="-128"/>
              </a:rPr>
              <a:t>処方・調剤された情報の参照</a:t>
            </a:r>
            <a:endParaRPr lang="en-US" altLang="ja-JP" sz="2400" dirty="0">
              <a:solidFill>
                <a:srgbClr val="FF0000"/>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それらを活用した</a:t>
            </a:r>
            <a:r>
              <a:rPr lang="ja-JP" altLang="en-US" sz="2400" dirty="0">
                <a:solidFill>
                  <a:srgbClr val="FF0000"/>
                </a:solidFill>
                <a:latin typeface="Meiryo UI" panose="020B0604030504040204" pitchFamily="50" charset="-128"/>
                <a:ea typeface="Meiryo UI" panose="020B0604030504040204" pitchFamily="50" charset="-128"/>
              </a:rPr>
              <a:t>重複投薬チェック</a:t>
            </a:r>
          </a:p>
        </p:txBody>
      </p:sp>
      <p:pic>
        <p:nvPicPr>
          <p:cNvPr id="11" name="図 10" descr="ダイアグラム, タイムライン&#10;&#10;自動的に生成された説明">
            <a:extLst>
              <a:ext uri="{FF2B5EF4-FFF2-40B4-BE49-F238E27FC236}">
                <a16:creationId xmlns:a16="http://schemas.microsoft.com/office/drawing/2014/main" id="{6CE514A8-4F42-1F15-9B6A-B4CA992294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68" y="1919613"/>
            <a:ext cx="8866636" cy="4539378"/>
          </a:xfrm>
          <a:prstGeom prst="rect">
            <a:avLst/>
          </a:prstGeom>
        </p:spPr>
      </p:pic>
      <p:sp>
        <p:nvSpPr>
          <p:cNvPr id="12" name="正方形/長方形 11">
            <a:extLst>
              <a:ext uri="{FF2B5EF4-FFF2-40B4-BE49-F238E27FC236}">
                <a16:creationId xmlns:a16="http://schemas.microsoft.com/office/drawing/2014/main" id="{E8D7A3AB-C635-2086-65FD-7CAFD2B303B4}"/>
              </a:ext>
            </a:extLst>
          </p:cNvPr>
          <p:cNvSpPr/>
          <p:nvPr/>
        </p:nvSpPr>
        <p:spPr>
          <a:xfrm>
            <a:off x="3995936" y="2132856"/>
            <a:ext cx="1224136" cy="31270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DFFC7BB9-A864-C831-0E91-D0CC45025537}"/>
              </a:ext>
            </a:extLst>
          </p:cNvPr>
          <p:cNvSpPr/>
          <p:nvPr/>
        </p:nvSpPr>
        <p:spPr>
          <a:xfrm>
            <a:off x="1187624" y="3933056"/>
            <a:ext cx="2088232" cy="46757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E1A9DE2C-1925-3358-04D9-73C036E9FF34}"/>
              </a:ext>
            </a:extLst>
          </p:cNvPr>
          <p:cNvSpPr/>
          <p:nvPr/>
        </p:nvSpPr>
        <p:spPr>
          <a:xfrm>
            <a:off x="6012160" y="3818611"/>
            <a:ext cx="2088232" cy="61850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8070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E8CB3C4-1DC3-438C-B4B9-9A15139B2C65}"/>
              </a:ext>
            </a:extLst>
          </p:cNvPr>
          <p:cNvSpPr txBox="1"/>
          <p:nvPr/>
        </p:nvSpPr>
        <p:spPr>
          <a:xfrm>
            <a:off x="863749" y="118052"/>
            <a:ext cx="7344816" cy="461665"/>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電子処方箋で出来るようになること</a:t>
            </a:r>
          </a:p>
        </p:txBody>
      </p:sp>
      <p:sp>
        <p:nvSpPr>
          <p:cNvPr id="5" name="正方形/長方形 4">
            <a:extLst>
              <a:ext uri="{FF2B5EF4-FFF2-40B4-BE49-F238E27FC236}">
                <a16:creationId xmlns:a16="http://schemas.microsoft.com/office/drawing/2014/main" id="{F672F009-E560-4E62-8CF4-B582C0C625D6}"/>
              </a:ext>
            </a:extLst>
          </p:cNvPr>
          <p:cNvSpPr/>
          <p:nvPr/>
        </p:nvSpPr>
        <p:spPr>
          <a:xfrm>
            <a:off x="864073" y="595266"/>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C:\Users\personal\Documents\事業開発部\新会社\ロゴ\rogo_2\rogo_A_en.jpg">
            <a:extLst>
              <a:ext uri="{FF2B5EF4-FFF2-40B4-BE49-F238E27FC236}">
                <a16:creationId xmlns:a16="http://schemas.microsoft.com/office/drawing/2014/main" id="{D978566A-E4ED-43FB-ADB4-4F8C3CAF30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C5E0ECCC-30D2-4701-8C93-E7424257A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a:extLst>
              <a:ext uri="{FF2B5EF4-FFF2-40B4-BE49-F238E27FC236}">
                <a16:creationId xmlns:a16="http://schemas.microsoft.com/office/drawing/2014/main" id="{01668F78-6CC9-4014-B08A-21D4A484D8F5}"/>
              </a:ext>
            </a:extLst>
          </p:cNvPr>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10" name="スライド番号プレースホルダー 3">
            <a:extLst>
              <a:ext uri="{FF2B5EF4-FFF2-40B4-BE49-F238E27FC236}">
                <a16:creationId xmlns:a16="http://schemas.microsoft.com/office/drawing/2014/main" id="{0D3015C7-14C5-4E1B-964C-7E7E09462434}"/>
              </a:ext>
            </a:extLst>
          </p:cNvPr>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6</a:t>
            </a:fld>
            <a:endParaRPr lang="en-US" altLang="ja-JP" b="1" dirty="0">
              <a:solidFill>
                <a:schemeClr val="bg1"/>
              </a:solidFill>
              <a:latin typeface="HG丸ｺﾞｼｯｸM-PRO" pitchFamily="50" charset="-128"/>
              <a:ea typeface="HG丸ｺﾞｼｯｸM-PRO" pitchFamily="50" charset="-128"/>
            </a:endParaRPr>
          </a:p>
        </p:txBody>
      </p:sp>
      <p:pic>
        <p:nvPicPr>
          <p:cNvPr id="7" name="図 6" descr="ダイアグラム が含まれている画像&#10;&#10;自動的に生成された説明">
            <a:extLst>
              <a:ext uri="{FF2B5EF4-FFF2-40B4-BE49-F238E27FC236}">
                <a16:creationId xmlns:a16="http://schemas.microsoft.com/office/drawing/2014/main" id="{4065D31F-AEDD-1230-CD5B-6ECEDEAF2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79" y="1666638"/>
            <a:ext cx="8877756" cy="4788146"/>
          </a:xfrm>
          <a:prstGeom prst="rect">
            <a:avLst/>
          </a:prstGeom>
        </p:spPr>
      </p:pic>
      <p:sp>
        <p:nvSpPr>
          <p:cNvPr id="14" name="テキスト ボックス 13">
            <a:extLst>
              <a:ext uri="{FF2B5EF4-FFF2-40B4-BE49-F238E27FC236}">
                <a16:creationId xmlns:a16="http://schemas.microsoft.com/office/drawing/2014/main" id="{ED9AAD45-C91E-5948-F907-366B26319A48}"/>
              </a:ext>
            </a:extLst>
          </p:cNvPr>
          <p:cNvSpPr txBox="1"/>
          <p:nvPr/>
        </p:nvSpPr>
        <p:spPr>
          <a:xfrm>
            <a:off x="150709" y="862499"/>
            <a:ext cx="8824326" cy="707886"/>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処方箋の事前送付が行えるようになるほか、丁寧な患者対応への注力や、医療機関・薬局間の円滑なコミュニケーション、より効果のある重複投薬の抑制を行えるようになる</a:t>
            </a:r>
          </a:p>
        </p:txBody>
      </p:sp>
    </p:spTree>
    <p:extLst>
      <p:ext uri="{BB962C8B-B14F-4D97-AF65-F5344CB8AC3E}">
        <p14:creationId xmlns:p14="http://schemas.microsoft.com/office/powerpoint/2010/main" val="362153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B0ADB34-7271-3C53-AF89-736318904FFB}"/>
              </a:ext>
            </a:extLst>
          </p:cNvPr>
          <p:cNvSpPr txBox="1"/>
          <p:nvPr/>
        </p:nvSpPr>
        <p:spPr>
          <a:xfrm>
            <a:off x="899592" y="104156"/>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電子処方箋のメリット</a:t>
            </a:r>
            <a:endParaRPr kumimoji="1" lang="ja-JP" altLang="en-US" sz="24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64D0F533-47EB-8BF3-7BC9-5E2D7BB599F1}"/>
              </a:ext>
            </a:extLst>
          </p:cNvPr>
          <p:cNvSpPr/>
          <p:nvPr/>
        </p:nvSpPr>
        <p:spPr>
          <a:xfrm>
            <a:off x="864073" y="595266"/>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C:\Users\personal\Documents\事業開発部\新会社\ロゴ\rogo_2\rogo_A_en.jpg">
            <a:extLst>
              <a:ext uri="{FF2B5EF4-FFF2-40B4-BE49-F238E27FC236}">
                <a16:creationId xmlns:a16="http://schemas.microsoft.com/office/drawing/2014/main" id="{E9DB6F13-8330-D936-CEE8-121D2AABCC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45AE9954-F92A-ECB7-8B54-7FAA7EFE0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a:extLst>
              <a:ext uri="{FF2B5EF4-FFF2-40B4-BE49-F238E27FC236}">
                <a16:creationId xmlns:a16="http://schemas.microsoft.com/office/drawing/2014/main" id="{E9650F57-C34B-0556-8425-E5480B011262}"/>
              </a:ext>
            </a:extLst>
          </p:cNvPr>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9" name="スライド番号プレースホルダー 3">
            <a:extLst>
              <a:ext uri="{FF2B5EF4-FFF2-40B4-BE49-F238E27FC236}">
                <a16:creationId xmlns:a16="http://schemas.microsoft.com/office/drawing/2014/main" id="{68AB4F47-3F63-8410-91E4-6F1009717D55}"/>
              </a:ext>
            </a:extLst>
          </p:cNvPr>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7</a:t>
            </a:fld>
            <a:endParaRPr lang="en-US" altLang="ja-JP" b="1" dirty="0">
              <a:solidFill>
                <a:schemeClr val="bg1"/>
              </a:solidFill>
              <a:latin typeface="HG丸ｺﾞｼｯｸM-PRO" pitchFamily="50" charset="-128"/>
              <a:ea typeface="HG丸ｺﾞｼｯｸM-PRO" pitchFamily="50" charset="-128"/>
            </a:endParaRPr>
          </a:p>
        </p:txBody>
      </p:sp>
      <p:sp>
        <p:nvSpPr>
          <p:cNvPr id="24" name="テキスト ボックス 23">
            <a:extLst>
              <a:ext uri="{FF2B5EF4-FFF2-40B4-BE49-F238E27FC236}">
                <a16:creationId xmlns:a16="http://schemas.microsoft.com/office/drawing/2014/main" id="{5363F121-9671-2D20-6CA9-844A49103F82}"/>
              </a:ext>
            </a:extLst>
          </p:cNvPr>
          <p:cNvSpPr txBox="1"/>
          <p:nvPr/>
        </p:nvSpPr>
        <p:spPr>
          <a:xfrm>
            <a:off x="395535" y="1211848"/>
            <a:ext cx="8577188" cy="1446550"/>
          </a:xfrm>
          <a:prstGeom prst="rect">
            <a:avLst/>
          </a:prstGeom>
          <a:noFill/>
        </p:spPr>
        <p:txBody>
          <a:bodyPr wrap="square">
            <a:spAutoFit/>
          </a:bodyPr>
          <a:lstStyle/>
          <a:p>
            <a:pPr marL="342900" indent="-342900">
              <a:buFont typeface="Wingdings" panose="05000000000000000000" pitchFamily="2" charset="2"/>
              <a:buChar char="Ø"/>
            </a:pPr>
            <a:r>
              <a:rPr lang="ja-JP" altLang="en-US" sz="2200" dirty="0">
                <a:latin typeface="Meiryo UI" panose="020B0604030504040204" pitchFamily="50" charset="-128"/>
                <a:ea typeface="Meiryo UI" panose="020B0604030504040204" pitchFamily="50" charset="-128"/>
              </a:rPr>
              <a:t>患者の同意に基づき、医療機関・薬局を跨いで、 リアルタイムでの処方 調剤情報含む薬剤の情報を閲覧可能（直近から過去３年分まで）</a:t>
            </a:r>
          </a:p>
          <a:p>
            <a:pPr marL="342900" indent="-342900">
              <a:buFont typeface="Wingdings" panose="05000000000000000000" pitchFamily="2" charset="2"/>
              <a:buChar char="Ø"/>
            </a:pPr>
            <a:r>
              <a:rPr lang="ja-JP" altLang="en-US" sz="2200" dirty="0">
                <a:latin typeface="Meiryo UI" panose="020B0604030504040204" pitchFamily="50" charset="-128"/>
                <a:ea typeface="Meiryo UI" panose="020B0604030504040204" pitchFamily="50" charset="-128"/>
              </a:rPr>
              <a:t>自院が発行した処方箋に対する薬局の調剤結果後発医薬品への変更等含むを電子処方箋管理サービスで簡単に確認</a:t>
            </a:r>
            <a:endParaRPr lang="en-US" altLang="ja-JP" sz="22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C9B2E064-DDCB-DCD7-86D5-41E8A06EF157}"/>
              </a:ext>
            </a:extLst>
          </p:cNvPr>
          <p:cNvSpPr txBox="1"/>
          <p:nvPr/>
        </p:nvSpPr>
        <p:spPr>
          <a:xfrm>
            <a:off x="395536" y="791836"/>
            <a:ext cx="8577188" cy="430887"/>
          </a:xfrm>
          <a:prstGeom prst="rect">
            <a:avLst/>
          </a:prstGeom>
          <a:solidFill>
            <a:schemeClr val="accent3">
              <a:lumMod val="20000"/>
              <a:lumOff val="80000"/>
            </a:schemeClr>
          </a:solidFill>
          <a:ln>
            <a:solidFill>
              <a:schemeClr val="tx1"/>
            </a:solidFill>
          </a:ln>
        </p:spPr>
        <p:txBody>
          <a:bodyPr wrap="square">
            <a:spAutoFit/>
          </a:bodyPr>
          <a:lstStyle/>
          <a:p>
            <a:r>
              <a:rPr lang="ja-JP" altLang="en-US" sz="2200" dirty="0">
                <a:latin typeface="Meiryo UI" panose="020B0604030504040204" pitchFamily="50" charset="-128"/>
                <a:ea typeface="Meiryo UI" panose="020B0604030504040204" pitchFamily="50" charset="-128"/>
              </a:rPr>
              <a:t>患者の処方・調剤情報を踏まえた質の高い診察・処方</a:t>
            </a:r>
          </a:p>
        </p:txBody>
      </p:sp>
      <p:sp>
        <p:nvSpPr>
          <p:cNvPr id="28" name="テキスト ボックス 27">
            <a:extLst>
              <a:ext uri="{FF2B5EF4-FFF2-40B4-BE49-F238E27FC236}">
                <a16:creationId xmlns:a16="http://schemas.microsoft.com/office/drawing/2014/main" id="{FAEBE2F9-41E8-C23C-D68F-E8095944571D}"/>
              </a:ext>
            </a:extLst>
          </p:cNvPr>
          <p:cNvSpPr txBox="1"/>
          <p:nvPr/>
        </p:nvSpPr>
        <p:spPr>
          <a:xfrm>
            <a:off x="395534" y="4862770"/>
            <a:ext cx="8577186" cy="1446550"/>
          </a:xfrm>
          <a:prstGeom prst="rect">
            <a:avLst/>
          </a:prstGeom>
          <a:noFill/>
        </p:spPr>
        <p:txBody>
          <a:bodyPr wrap="square">
            <a:spAutoFit/>
          </a:bodyPr>
          <a:lstStyle/>
          <a:p>
            <a:pPr marL="342900" indent="-342900">
              <a:buFont typeface="Wingdings" panose="05000000000000000000" pitchFamily="2" charset="2"/>
              <a:buChar char="Ø"/>
            </a:pPr>
            <a:r>
              <a:rPr lang="ja-JP" altLang="en-US" sz="2200" dirty="0">
                <a:latin typeface="Meiryo UI" panose="020B0604030504040204" pitchFamily="50" charset="-128"/>
                <a:ea typeface="Meiryo UI" panose="020B0604030504040204" pitchFamily="50" charset="-128"/>
              </a:rPr>
              <a:t>統一フォーマットで処方箋を作成することで、形式的な疑義照会件数の削減が期待</a:t>
            </a:r>
          </a:p>
          <a:p>
            <a:pPr marL="342900" indent="-342900">
              <a:buFont typeface="Wingdings" panose="05000000000000000000" pitchFamily="2" charset="2"/>
              <a:buChar char="Ø"/>
            </a:pPr>
            <a:r>
              <a:rPr lang="ja-JP" altLang="en-US" sz="2200" dirty="0">
                <a:latin typeface="Meiryo UI" panose="020B0604030504040204" pitchFamily="50" charset="-128"/>
                <a:ea typeface="Meiryo UI" panose="020B0604030504040204" pitchFamily="50" charset="-128"/>
              </a:rPr>
              <a:t>薬局への伝達事項（重複投薬等チェックの結果問題ないと判断した理由等）が一層充実、薬学的な疑義照会件数の削減が期待</a:t>
            </a:r>
          </a:p>
        </p:txBody>
      </p:sp>
      <p:sp>
        <p:nvSpPr>
          <p:cNvPr id="30" name="テキスト ボックス 29">
            <a:extLst>
              <a:ext uri="{FF2B5EF4-FFF2-40B4-BE49-F238E27FC236}">
                <a16:creationId xmlns:a16="http://schemas.microsoft.com/office/drawing/2014/main" id="{B8006FB1-F0FE-7E7F-6598-A182D98A0820}"/>
              </a:ext>
            </a:extLst>
          </p:cNvPr>
          <p:cNvSpPr txBox="1"/>
          <p:nvPr/>
        </p:nvSpPr>
        <p:spPr>
          <a:xfrm>
            <a:off x="395535" y="2780928"/>
            <a:ext cx="8577188" cy="430887"/>
          </a:xfrm>
          <a:prstGeom prst="rect">
            <a:avLst/>
          </a:prstGeom>
          <a:solidFill>
            <a:schemeClr val="accent3">
              <a:lumMod val="20000"/>
              <a:lumOff val="80000"/>
            </a:schemeClr>
          </a:solidFill>
          <a:ln>
            <a:solidFill>
              <a:schemeClr val="tx1"/>
            </a:solidFill>
          </a:ln>
        </p:spPr>
        <p:txBody>
          <a:bodyPr wrap="square">
            <a:spAutoFit/>
          </a:bodyPr>
          <a:lstStyle/>
          <a:p>
            <a:r>
              <a:rPr lang="ja-JP" altLang="en-US" sz="2200" dirty="0">
                <a:latin typeface="Meiryo UI" panose="020B0604030504040204" pitchFamily="50" charset="-128"/>
                <a:ea typeface="Meiryo UI" panose="020B0604030504040204" pitchFamily="50" charset="-128"/>
              </a:rPr>
              <a:t>重複投薬等の抑制</a:t>
            </a:r>
          </a:p>
        </p:txBody>
      </p:sp>
      <p:sp>
        <p:nvSpPr>
          <p:cNvPr id="32" name="テキスト ボックス 31">
            <a:extLst>
              <a:ext uri="{FF2B5EF4-FFF2-40B4-BE49-F238E27FC236}">
                <a16:creationId xmlns:a16="http://schemas.microsoft.com/office/drawing/2014/main" id="{E176D3D7-E8FE-9149-CC89-8577C9D92454}"/>
              </a:ext>
            </a:extLst>
          </p:cNvPr>
          <p:cNvSpPr txBox="1"/>
          <p:nvPr/>
        </p:nvSpPr>
        <p:spPr>
          <a:xfrm>
            <a:off x="395534" y="3212976"/>
            <a:ext cx="8577187" cy="1107996"/>
          </a:xfrm>
          <a:prstGeom prst="rect">
            <a:avLst/>
          </a:prstGeom>
          <a:noFill/>
        </p:spPr>
        <p:txBody>
          <a:bodyPr wrap="square">
            <a:spAutoFit/>
          </a:bodyPr>
          <a:lstStyle/>
          <a:p>
            <a:pPr marL="342900" indent="-342900">
              <a:buFont typeface="Wingdings" panose="05000000000000000000" pitchFamily="2" charset="2"/>
              <a:buChar char="Ø"/>
            </a:pPr>
            <a:r>
              <a:rPr lang="ja-JP" altLang="en-US" sz="2200" dirty="0">
                <a:latin typeface="Meiryo UI" panose="020B0604030504040204" pitchFamily="50" charset="-128"/>
                <a:ea typeface="Meiryo UI" panose="020B0604030504040204" pitchFamily="50" charset="-128"/>
              </a:rPr>
              <a:t>医療機関・薬局を跨いで、患者に対し処方調剤された薬剤の情報を基に、電子処方箋管理サービスで重複投薬等チェックを実施することで、 より実効性のある重複投薬防止が可能</a:t>
            </a:r>
            <a:endParaRPr lang="en-US" altLang="ja-JP" sz="22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AEC7D969-E9C8-268E-DBF2-76E10B8C2471}"/>
              </a:ext>
            </a:extLst>
          </p:cNvPr>
          <p:cNvSpPr txBox="1"/>
          <p:nvPr/>
        </p:nvSpPr>
        <p:spPr>
          <a:xfrm>
            <a:off x="395534" y="4430722"/>
            <a:ext cx="8577186" cy="430887"/>
          </a:xfrm>
          <a:prstGeom prst="rect">
            <a:avLst/>
          </a:prstGeom>
          <a:solidFill>
            <a:schemeClr val="accent3">
              <a:lumMod val="20000"/>
              <a:lumOff val="80000"/>
            </a:schemeClr>
          </a:solidFill>
          <a:ln>
            <a:solidFill>
              <a:schemeClr val="tx1"/>
            </a:solidFill>
          </a:ln>
        </p:spPr>
        <p:txBody>
          <a:bodyPr wrap="square">
            <a:spAutoFit/>
          </a:bodyPr>
          <a:lstStyle/>
          <a:p>
            <a:r>
              <a:rPr lang="ja-JP" altLang="en-US" sz="2200" dirty="0">
                <a:latin typeface="Meiryo UI" panose="020B0604030504040204" pitchFamily="50" charset="-128"/>
                <a:ea typeface="Meiryo UI" panose="020B0604030504040204" pitchFamily="50" charset="-128"/>
              </a:rPr>
              <a:t>疑義照会件数の削減</a:t>
            </a:r>
          </a:p>
        </p:txBody>
      </p:sp>
    </p:spTree>
    <p:extLst>
      <p:ext uri="{BB962C8B-B14F-4D97-AF65-F5344CB8AC3E}">
        <p14:creationId xmlns:p14="http://schemas.microsoft.com/office/powerpoint/2010/main" val="396522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726BFBD-5CEA-E32E-1138-05F936260FE6}"/>
              </a:ext>
            </a:extLst>
          </p:cNvPr>
          <p:cNvSpPr txBox="1"/>
          <p:nvPr/>
        </p:nvSpPr>
        <p:spPr>
          <a:xfrm>
            <a:off x="467222" y="1131284"/>
            <a:ext cx="8425258" cy="2123658"/>
          </a:xfrm>
          <a:prstGeom prst="rect">
            <a:avLst/>
          </a:prstGeom>
          <a:noFill/>
        </p:spPr>
        <p:txBody>
          <a:bodyPr wrap="square">
            <a:spAutoFit/>
          </a:bodyPr>
          <a:lstStyle/>
          <a:p>
            <a:pPr marL="342900" indent="-342900">
              <a:buFont typeface="Wingdings" panose="05000000000000000000" pitchFamily="2" charset="2"/>
              <a:buChar char="Ø"/>
            </a:pPr>
            <a:r>
              <a:rPr lang="ja-JP" altLang="en-US" sz="2200" dirty="0">
                <a:latin typeface="Meiryo UI" panose="020B0604030504040204" pitchFamily="50" charset="-128"/>
                <a:ea typeface="Meiryo UI" panose="020B0604030504040204" pitchFamily="50" charset="-128"/>
              </a:rPr>
              <a:t>院内に電子処方箋のシステムを構築するためには、ソフトのインストールや</a:t>
            </a:r>
            <a:r>
              <a:rPr lang="en-US" altLang="ja-JP" sz="2200" dirty="0">
                <a:latin typeface="Meiryo UI" panose="020B0604030504040204" pitchFamily="50" charset="-128"/>
                <a:ea typeface="Meiryo UI" panose="020B0604030504040204" pitchFamily="50" charset="-128"/>
              </a:rPr>
              <a:t>PC</a:t>
            </a:r>
            <a:r>
              <a:rPr lang="ja-JP" altLang="en-US" sz="2200" dirty="0">
                <a:latin typeface="Meiryo UI" panose="020B0604030504040204" pitchFamily="50" charset="-128"/>
                <a:ea typeface="Meiryo UI" panose="020B0604030504040204" pitchFamily="50" charset="-128"/>
              </a:rPr>
              <a:t>の設定が必要</a:t>
            </a:r>
            <a:endParaRPr lang="en-US" altLang="ja-JP" sz="22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200" dirty="0">
                <a:latin typeface="Meiryo UI" panose="020B0604030504040204" pitchFamily="50" charset="-128"/>
                <a:ea typeface="Meiryo UI" panose="020B0604030504040204" pitchFamily="50" charset="-128"/>
              </a:rPr>
              <a:t>定期的なメンテナンスも必要なため、すぐには導入に踏み切れない医療機関が多い可能性</a:t>
            </a:r>
            <a:endParaRPr lang="en-US" altLang="ja-JP" sz="22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Ø"/>
            </a:pPr>
            <a:r>
              <a:rPr lang="ja-JP" altLang="en-US" sz="2200" dirty="0">
                <a:latin typeface="Meiryo UI" panose="020B0604030504040204" pitchFamily="50" charset="-128"/>
                <a:ea typeface="Meiryo UI" panose="020B0604030504040204" pitchFamily="50" charset="-128"/>
              </a:rPr>
              <a:t>各クリニックのシステム構築だけでなく、電子処方箋の普及そのものにも時間がかかることが想定</a:t>
            </a:r>
          </a:p>
        </p:txBody>
      </p:sp>
      <p:sp>
        <p:nvSpPr>
          <p:cNvPr id="4" name="テキスト ボックス 3">
            <a:extLst>
              <a:ext uri="{FF2B5EF4-FFF2-40B4-BE49-F238E27FC236}">
                <a16:creationId xmlns:a16="http://schemas.microsoft.com/office/drawing/2014/main" id="{5B0ADB34-7271-3C53-AF89-736318904FFB}"/>
              </a:ext>
            </a:extLst>
          </p:cNvPr>
          <p:cNvSpPr txBox="1"/>
          <p:nvPr/>
        </p:nvSpPr>
        <p:spPr>
          <a:xfrm>
            <a:off x="899592" y="104156"/>
            <a:ext cx="807313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電子処方箋のデメリット</a:t>
            </a:r>
            <a:endParaRPr kumimoji="1" lang="ja-JP" altLang="en-US" sz="24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64D0F533-47EB-8BF3-7BC9-5E2D7BB599F1}"/>
              </a:ext>
            </a:extLst>
          </p:cNvPr>
          <p:cNvSpPr/>
          <p:nvPr/>
        </p:nvSpPr>
        <p:spPr>
          <a:xfrm>
            <a:off x="864073" y="595266"/>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C:\Users\personal\Documents\事業開発部\新会社\ロゴ\rogo_2\rogo_A_en.jpg">
            <a:extLst>
              <a:ext uri="{FF2B5EF4-FFF2-40B4-BE49-F238E27FC236}">
                <a16:creationId xmlns:a16="http://schemas.microsoft.com/office/drawing/2014/main" id="{E9DB6F13-8330-D936-CEE8-121D2AABCC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45AE9954-F92A-ECB7-8B54-7FAA7EFE0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a:extLst>
              <a:ext uri="{FF2B5EF4-FFF2-40B4-BE49-F238E27FC236}">
                <a16:creationId xmlns:a16="http://schemas.microsoft.com/office/drawing/2014/main" id="{E9650F57-C34B-0556-8425-E5480B011262}"/>
              </a:ext>
            </a:extLst>
          </p:cNvPr>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9" name="スライド番号プレースホルダー 3">
            <a:extLst>
              <a:ext uri="{FF2B5EF4-FFF2-40B4-BE49-F238E27FC236}">
                <a16:creationId xmlns:a16="http://schemas.microsoft.com/office/drawing/2014/main" id="{68AB4F47-3F63-8410-91E4-6F1009717D55}"/>
              </a:ext>
            </a:extLst>
          </p:cNvPr>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8</a:t>
            </a:fld>
            <a:endParaRPr lang="en-US" altLang="ja-JP" b="1" dirty="0">
              <a:solidFill>
                <a:schemeClr val="bg1"/>
              </a:solidFill>
              <a:latin typeface="HG丸ｺﾞｼｯｸM-PRO" pitchFamily="50" charset="-128"/>
              <a:ea typeface="HG丸ｺﾞｼｯｸM-PRO" pitchFamily="50" charset="-128"/>
            </a:endParaRPr>
          </a:p>
        </p:txBody>
      </p:sp>
      <p:sp>
        <p:nvSpPr>
          <p:cNvPr id="11" name="テキスト ボックス 10">
            <a:extLst>
              <a:ext uri="{FF2B5EF4-FFF2-40B4-BE49-F238E27FC236}">
                <a16:creationId xmlns:a16="http://schemas.microsoft.com/office/drawing/2014/main" id="{B03B0930-57B5-8DD4-5466-BA4AF976ADE8}"/>
              </a:ext>
            </a:extLst>
          </p:cNvPr>
          <p:cNvSpPr txBox="1"/>
          <p:nvPr/>
        </p:nvSpPr>
        <p:spPr>
          <a:xfrm>
            <a:off x="421110" y="692696"/>
            <a:ext cx="8471370" cy="430887"/>
          </a:xfrm>
          <a:prstGeom prst="rect">
            <a:avLst/>
          </a:prstGeom>
          <a:solidFill>
            <a:schemeClr val="accent2">
              <a:lumMod val="20000"/>
              <a:lumOff val="80000"/>
            </a:schemeClr>
          </a:solidFill>
          <a:ln>
            <a:solidFill>
              <a:schemeClr val="tx1"/>
            </a:solidFill>
          </a:ln>
        </p:spPr>
        <p:txBody>
          <a:bodyPr wrap="square">
            <a:spAutoFit/>
          </a:bodyPr>
          <a:lstStyle/>
          <a:p>
            <a:r>
              <a:rPr lang="ja-JP" altLang="en-US" sz="2200" dirty="0">
                <a:latin typeface="Meiryo UI" panose="020B0604030504040204" pitchFamily="50" charset="-128"/>
                <a:ea typeface="Meiryo UI" panose="020B0604030504040204" pitchFamily="50" charset="-128"/>
              </a:rPr>
              <a:t>システム構築に時間もコストもかかる</a:t>
            </a:r>
          </a:p>
        </p:txBody>
      </p:sp>
      <p:sp>
        <p:nvSpPr>
          <p:cNvPr id="13" name="テキスト ボックス 12">
            <a:extLst>
              <a:ext uri="{FF2B5EF4-FFF2-40B4-BE49-F238E27FC236}">
                <a16:creationId xmlns:a16="http://schemas.microsoft.com/office/drawing/2014/main" id="{2B8543E1-BEDC-B349-4DF1-A63A57CE79A3}"/>
              </a:ext>
            </a:extLst>
          </p:cNvPr>
          <p:cNvSpPr txBox="1"/>
          <p:nvPr/>
        </p:nvSpPr>
        <p:spPr>
          <a:xfrm>
            <a:off x="467222" y="3719509"/>
            <a:ext cx="8425258" cy="769441"/>
          </a:xfrm>
          <a:prstGeom prst="rect">
            <a:avLst/>
          </a:prstGeom>
          <a:noFill/>
        </p:spPr>
        <p:txBody>
          <a:bodyPr wrap="square">
            <a:spAutoFit/>
          </a:bodyPr>
          <a:lstStyle/>
          <a:p>
            <a:pPr marL="342900" indent="-342900">
              <a:buFont typeface="Wingdings" panose="05000000000000000000" pitchFamily="2" charset="2"/>
              <a:buChar char="Ø"/>
            </a:pPr>
            <a:r>
              <a:rPr lang="ja-JP" altLang="en-US" sz="2200" dirty="0">
                <a:latin typeface="Meiryo UI" panose="020B0604030504040204" pitchFamily="50" charset="-128"/>
                <a:ea typeface="Meiryo UI" panose="020B0604030504040204" pitchFamily="50" charset="-128"/>
              </a:rPr>
              <a:t>電子処方箋の操作を担当するスタッフが、システムを難なく使えるようになるまでにはある程度時間がかかることが想定</a:t>
            </a:r>
          </a:p>
        </p:txBody>
      </p:sp>
      <p:sp>
        <p:nvSpPr>
          <p:cNvPr id="15" name="テキスト ボックス 14">
            <a:extLst>
              <a:ext uri="{FF2B5EF4-FFF2-40B4-BE49-F238E27FC236}">
                <a16:creationId xmlns:a16="http://schemas.microsoft.com/office/drawing/2014/main" id="{73FD7BDC-05BF-A888-7001-CB89AC34DB86}"/>
              </a:ext>
            </a:extLst>
          </p:cNvPr>
          <p:cNvSpPr txBox="1"/>
          <p:nvPr/>
        </p:nvSpPr>
        <p:spPr>
          <a:xfrm>
            <a:off x="421110" y="3245650"/>
            <a:ext cx="8471370" cy="430887"/>
          </a:xfrm>
          <a:prstGeom prst="rect">
            <a:avLst/>
          </a:prstGeom>
          <a:solidFill>
            <a:schemeClr val="accent2">
              <a:lumMod val="20000"/>
              <a:lumOff val="80000"/>
            </a:schemeClr>
          </a:solidFill>
          <a:ln>
            <a:solidFill>
              <a:schemeClr val="tx1"/>
            </a:solidFill>
          </a:ln>
        </p:spPr>
        <p:txBody>
          <a:bodyPr wrap="square">
            <a:spAutoFit/>
          </a:bodyPr>
          <a:lstStyle/>
          <a:p>
            <a:r>
              <a:rPr lang="ja-JP" altLang="en-US" sz="2200" dirty="0">
                <a:latin typeface="Meiryo UI" panose="020B0604030504040204" pitchFamily="50" charset="-128"/>
                <a:ea typeface="Meiryo UI" panose="020B0604030504040204" pitchFamily="50" charset="-128"/>
              </a:rPr>
              <a:t>システムを使い慣れるまでに時間がかかる</a:t>
            </a:r>
          </a:p>
        </p:txBody>
      </p:sp>
      <p:sp>
        <p:nvSpPr>
          <p:cNvPr id="17" name="テキスト ボックス 16">
            <a:extLst>
              <a:ext uri="{FF2B5EF4-FFF2-40B4-BE49-F238E27FC236}">
                <a16:creationId xmlns:a16="http://schemas.microsoft.com/office/drawing/2014/main" id="{CB7B76B0-CF0D-7A5F-3564-5A5EC9A29315}"/>
              </a:ext>
            </a:extLst>
          </p:cNvPr>
          <p:cNvSpPr txBox="1"/>
          <p:nvPr/>
        </p:nvSpPr>
        <p:spPr>
          <a:xfrm>
            <a:off x="467222" y="5827911"/>
            <a:ext cx="8425258" cy="769441"/>
          </a:xfrm>
          <a:prstGeom prst="rect">
            <a:avLst/>
          </a:prstGeom>
          <a:noFill/>
        </p:spPr>
        <p:txBody>
          <a:bodyPr wrap="square">
            <a:spAutoFit/>
          </a:bodyPr>
          <a:lstStyle/>
          <a:p>
            <a:pPr marL="342900" indent="-342900">
              <a:buFont typeface="Wingdings" panose="05000000000000000000" pitchFamily="2" charset="2"/>
              <a:buChar char="Ø"/>
            </a:pPr>
            <a:r>
              <a:rPr lang="ja-JP" altLang="en-US" sz="2200" dirty="0">
                <a:latin typeface="Meiryo UI" panose="020B0604030504040204" pitchFamily="50" charset="-128"/>
                <a:ea typeface="Meiryo UI" panose="020B0604030504040204" pitchFamily="50" charset="-128"/>
              </a:rPr>
              <a:t>マイナンバー制度同様、個人情報漏洩の可能性。情報漏洩を防止のためのセキュリティ対策必要</a:t>
            </a:r>
          </a:p>
        </p:txBody>
      </p:sp>
      <p:sp>
        <p:nvSpPr>
          <p:cNvPr id="19" name="テキスト ボックス 18">
            <a:extLst>
              <a:ext uri="{FF2B5EF4-FFF2-40B4-BE49-F238E27FC236}">
                <a16:creationId xmlns:a16="http://schemas.microsoft.com/office/drawing/2014/main" id="{9988806D-57FE-D91A-F88B-4257FB7C3531}"/>
              </a:ext>
            </a:extLst>
          </p:cNvPr>
          <p:cNvSpPr txBox="1"/>
          <p:nvPr/>
        </p:nvSpPr>
        <p:spPr>
          <a:xfrm>
            <a:off x="421110" y="5394122"/>
            <a:ext cx="8471370" cy="430887"/>
          </a:xfrm>
          <a:prstGeom prst="rect">
            <a:avLst/>
          </a:prstGeom>
          <a:solidFill>
            <a:schemeClr val="accent2">
              <a:lumMod val="20000"/>
              <a:lumOff val="80000"/>
            </a:schemeClr>
          </a:solidFill>
          <a:ln>
            <a:solidFill>
              <a:schemeClr val="tx1"/>
            </a:solidFill>
          </a:ln>
        </p:spPr>
        <p:txBody>
          <a:bodyPr wrap="square">
            <a:spAutoFit/>
          </a:bodyPr>
          <a:lstStyle/>
          <a:p>
            <a:r>
              <a:rPr lang="ja-JP" altLang="en-US" sz="2200" dirty="0">
                <a:latin typeface="Meiryo UI" panose="020B0604030504040204" pitchFamily="50" charset="-128"/>
                <a:ea typeface="Meiryo UI" panose="020B0604030504040204" pitchFamily="50" charset="-128"/>
              </a:rPr>
              <a:t>個人情報漏洩の可能性がある</a:t>
            </a:r>
          </a:p>
        </p:txBody>
      </p:sp>
      <p:sp>
        <p:nvSpPr>
          <p:cNvPr id="2" name="テキスト ボックス 1">
            <a:extLst>
              <a:ext uri="{FF2B5EF4-FFF2-40B4-BE49-F238E27FC236}">
                <a16:creationId xmlns:a16="http://schemas.microsoft.com/office/drawing/2014/main" id="{67F591A8-CC0E-71D3-AB4A-4F83AAB1E4B7}"/>
              </a:ext>
            </a:extLst>
          </p:cNvPr>
          <p:cNvSpPr txBox="1"/>
          <p:nvPr/>
        </p:nvSpPr>
        <p:spPr>
          <a:xfrm>
            <a:off x="441648" y="4963815"/>
            <a:ext cx="8425258" cy="430887"/>
          </a:xfrm>
          <a:prstGeom prst="rect">
            <a:avLst/>
          </a:prstGeom>
          <a:noFill/>
        </p:spPr>
        <p:txBody>
          <a:bodyPr wrap="square">
            <a:spAutoFit/>
          </a:bodyPr>
          <a:lstStyle/>
          <a:p>
            <a:pPr marL="342900" indent="-342900">
              <a:buFont typeface="Wingdings" panose="05000000000000000000" pitchFamily="2" charset="2"/>
              <a:buChar char="Ø"/>
            </a:pPr>
            <a:r>
              <a:rPr lang="ja-JP" altLang="en-US" sz="2200" dirty="0">
                <a:latin typeface="Meiryo UI" panose="020B0604030504040204" pitchFamily="50" charset="-128"/>
                <a:ea typeface="Meiryo UI" panose="020B0604030504040204" pitchFamily="50" charset="-128"/>
              </a:rPr>
              <a:t>小規模のクリニック、薬局は義務化されれば廃業の可能性がある</a:t>
            </a:r>
          </a:p>
        </p:txBody>
      </p:sp>
      <p:sp>
        <p:nvSpPr>
          <p:cNvPr id="10" name="テキスト ボックス 9">
            <a:extLst>
              <a:ext uri="{FF2B5EF4-FFF2-40B4-BE49-F238E27FC236}">
                <a16:creationId xmlns:a16="http://schemas.microsoft.com/office/drawing/2014/main" id="{57411E86-6453-E059-62B4-224BA12F6B99}"/>
              </a:ext>
            </a:extLst>
          </p:cNvPr>
          <p:cNvSpPr txBox="1"/>
          <p:nvPr/>
        </p:nvSpPr>
        <p:spPr>
          <a:xfrm>
            <a:off x="395536" y="4489956"/>
            <a:ext cx="8471370" cy="430887"/>
          </a:xfrm>
          <a:prstGeom prst="rect">
            <a:avLst/>
          </a:prstGeom>
          <a:solidFill>
            <a:schemeClr val="accent2">
              <a:lumMod val="20000"/>
              <a:lumOff val="80000"/>
            </a:schemeClr>
          </a:solidFill>
          <a:ln>
            <a:solidFill>
              <a:schemeClr val="tx1"/>
            </a:solidFill>
          </a:ln>
        </p:spPr>
        <p:txBody>
          <a:bodyPr wrap="square">
            <a:spAutoFit/>
          </a:bodyPr>
          <a:lstStyle/>
          <a:p>
            <a:r>
              <a:rPr lang="ja-JP" altLang="en-US" sz="2200" dirty="0">
                <a:latin typeface="Meiryo UI" panose="020B0604030504040204" pitchFamily="50" charset="-128"/>
                <a:ea typeface="Meiryo UI" panose="020B0604030504040204" pitchFamily="50" charset="-128"/>
              </a:rPr>
              <a:t>システム導入が出来ない医療機関、薬局がでてくる</a:t>
            </a:r>
          </a:p>
        </p:txBody>
      </p:sp>
    </p:spTree>
    <p:extLst>
      <p:ext uri="{BB962C8B-B14F-4D97-AF65-F5344CB8AC3E}">
        <p14:creationId xmlns:p14="http://schemas.microsoft.com/office/powerpoint/2010/main" val="657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E8CB3C4-1DC3-438C-B4B9-9A15139B2C65}"/>
              </a:ext>
            </a:extLst>
          </p:cNvPr>
          <p:cNvSpPr txBox="1"/>
          <p:nvPr/>
        </p:nvSpPr>
        <p:spPr>
          <a:xfrm>
            <a:off x="863749" y="118052"/>
            <a:ext cx="7344816" cy="461665"/>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電子処方箋の懸念点</a:t>
            </a:r>
          </a:p>
        </p:txBody>
      </p:sp>
      <p:sp>
        <p:nvSpPr>
          <p:cNvPr id="5" name="正方形/長方形 4">
            <a:extLst>
              <a:ext uri="{FF2B5EF4-FFF2-40B4-BE49-F238E27FC236}">
                <a16:creationId xmlns:a16="http://schemas.microsoft.com/office/drawing/2014/main" id="{F672F009-E560-4E62-8CF4-B582C0C625D6}"/>
              </a:ext>
            </a:extLst>
          </p:cNvPr>
          <p:cNvSpPr/>
          <p:nvPr/>
        </p:nvSpPr>
        <p:spPr>
          <a:xfrm>
            <a:off x="864073" y="595266"/>
            <a:ext cx="8254278" cy="457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C:\Users\personal\Documents\事業開発部\新会社\ロゴ\rogo_2\rogo_A_en.jpg">
            <a:extLst>
              <a:ext uri="{FF2B5EF4-FFF2-40B4-BE49-F238E27FC236}">
                <a16:creationId xmlns:a16="http://schemas.microsoft.com/office/drawing/2014/main" id="{D978566A-E4ED-43FB-ADB4-4F8C3CAF30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76" y="145525"/>
            <a:ext cx="562888" cy="4879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C5E0ECCC-30D2-4701-8C93-E7424257A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9" y="6551954"/>
            <a:ext cx="9173776" cy="33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a:extLst>
              <a:ext uri="{FF2B5EF4-FFF2-40B4-BE49-F238E27FC236}">
                <a16:creationId xmlns:a16="http://schemas.microsoft.com/office/drawing/2014/main" id="{01668F78-6CC9-4014-B08A-21D4A484D8F5}"/>
              </a:ext>
            </a:extLst>
          </p:cNvPr>
          <p:cNvSpPr/>
          <p:nvPr/>
        </p:nvSpPr>
        <p:spPr>
          <a:xfrm>
            <a:off x="395536" y="6516052"/>
            <a:ext cx="8281242" cy="369332"/>
          </a:xfrm>
          <a:prstGeom prst="rect">
            <a:avLst/>
          </a:prstGeom>
        </p:spPr>
        <p:txBody>
          <a:bodyPr wrap="square">
            <a:spAutoFit/>
          </a:bodyPr>
          <a:lstStyle/>
          <a:p>
            <a:pPr algn="r"/>
            <a:r>
              <a:rPr lang="en-US" altLang="ja-JP" dirty="0">
                <a:solidFill>
                  <a:schemeClr val="bg1"/>
                </a:solidFill>
              </a:rPr>
              <a:t>Copyright</a:t>
            </a:r>
            <a:r>
              <a:rPr lang="ja-JP" altLang="en-US" dirty="0">
                <a:solidFill>
                  <a:schemeClr val="bg1"/>
                </a:solidFill>
              </a:rPr>
              <a:t>　Ⓒ　</a:t>
            </a:r>
            <a:r>
              <a:rPr lang="en-US" altLang="ja-JP" dirty="0">
                <a:solidFill>
                  <a:schemeClr val="bg1"/>
                </a:solidFill>
              </a:rPr>
              <a:t>ASSIST MEDICO CO.,LTD.</a:t>
            </a:r>
            <a:r>
              <a:rPr lang="ja-JP" altLang="en-US" dirty="0">
                <a:solidFill>
                  <a:schemeClr val="bg1"/>
                </a:solidFill>
              </a:rPr>
              <a:t>　</a:t>
            </a:r>
            <a:r>
              <a:rPr lang="en-US" altLang="ja-JP" dirty="0">
                <a:solidFill>
                  <a:schemeClr val="bg1"/>
                </a:solidFill>
              </a:rPr>
              <a:t>All Rights Reserved </a:t>
            </a:r>
            <a:endParaRPr lang="ja-JP" altLang="en-US" dirty="0"/>
          </a:p>
        </p:txBody>
      </p:sp>
      <p:sp>
        <p:nvSpPr>
          <p:cNvPr id="10" name="スライド番号プレースホルダー 3">
            <a:extLst>
              <a:ext uri="{FF2B5EF4-FFF2-40B4-BE49-F238E27FC236}">
                <a16:creationId xmlns:a16="http://schemas.microsoft.com/office/drawing/2014/main" id="{0D3015C7-14C5-4E1B-964C-7E7E09462434}"/>
              </a:ext>
            </a:extLst>
          </p:cNvPr>
          <p:cNvSpPr>
            <a:spLocks noGrp="1"/>
          </p:cNvSpPr>
          <p:nvPr>
            <p:ph type="sldNum" sz="quarter" idx="12"/>
          </p:nvPr>
        </p:nvSpPr>
        <p:spPr>
          <a:xfrm>
            <a:off x="6974904" y="6520259"/>
            <a:ext cx="2133600" cy="365125"/>
          </a:xfrm>
        </p:spPr>
        <p:txBody>
          <a:bodyPr/>
          <a:lstStyle/>
          <a:p>
            <a:fld id="{6E2ED275-BDB2-4715-8205-DD5A8EB50C4D}" type="slidenum">
              <a:rPr lang="en-US" altLang="ja-JP" b="1">
                <a:solidFill>
                  <a:schemeClr val="bg1"/>
                </a:solidFill>
                <a:latin typeface="HG丸ｺﾞｼｯｸM-PRO" pitchFamily="50" charset="-128"/>
                <a:ea typeface="HG丸ｺﾞｼｯｸM-PRO" pitchFamily="50" charset="-128"/>
              </a:rPr>
              <a:pPr/>
              <a:t>9</a:t>
            </a:fld>
            <a:endParaRPr lang="en-US" altLang="ja-JP" b="1" dirty="0">
              <a:solidFill>
                <a:schemeClr val="bg1"/>
              </a:solidFill>
              <a:latin typeface="HG丸ｺﾞｼｯｸM-PRO" pitchFamily="50" charset="-128"/>
              <a:ea typeface="HG丸ｺﾞｼｯｸM-PRO" pitchFamily="50" charset="-128"/>
            </a:endParaRPr>
          </a:p>
        </p:txBody>
      </p:sp>
      <p:sp>
        <p:nvSpPr>
          <p:cNvPr id="15" name="テキスト ボックス 14">
            <a:extLst>
              <a:ext uri="{FF2B5EF4-FFF2-40B4-BE49-F238E27FC236}">
                <a16:creationId xmlns:a16="http://schemas.microsoft.com/office/drawing/2014/main" id="{6332E300-4DBE-CD32-F330-917E01106747}"/>
              </a:ext>
            </a:extLst>
          </p:cNvPr>
          <p:cNvSpPr txBox="1"/>
          <p:nvPr/>
        </p:nvSpPr>
        <p:spPr>
          <a:xfrm>
            <a:off x="395536" y="764704"/>
            <a:ext cx="8496944" cy="461665"/>
          </a:xfrm>
          <a:prstGeom prst="rect">
            <a:avLst/>
          </a:prstGeom>
          <a:solidFill>
            <a:schemeClr val="accent5">
              <a:lumMod val="20000"/>
              <a:lumOff val="80000"/>
            </a:schemeClr>
          </a:solidFill>
          <a:ln>
            <a:solidFill>
              <a:schemeClr val="tx1"/>
            </a:solidFill>
          </a:ln>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電子処方箋のシステムを導入に関する、医療機関と薬局との連携</a:t>
            </a:r>
          </a:p>
        </p:txBody>
      </p:sp>
      <p:sp>
        <p:nvSpPr>
          <p:cNvPr id="16" name="テキスト ボックス 15">
            <a:extLst>
              <a:ext uri="{FF2B5EF4-FFF2-40B4-BE49-F238E27FC236}">
                <a16:creationId xmlns:a16="http://schemas.microsoft.com/office/drawing/2014/main" id="{FA4D4CB9-52D9-73F9-697B-DD6EA282D7FC}"/>
              </a:ext>
            </a:extLst>
          </p:cNvPr>
          <p:cNvSpPr txBox="1"/>
          <p:nvPr/>
        </p:nvSpPr>
        <p:spPr>
          <a:xfrm>
            <a:off x="395536" y="1387621"/>
            <a:ext cx="8496944" cy="461665"/>
          </a:xfrm>
          <a:prstGeom prst="rect">
            <a:avLst/>
          </a:prstGeom>
          <a:noFill/>
          <a:ln>
            <a:noFill/>
          </a:ln>
        </p:spPr>
        <p:txBody>
          <a:bodyPr wrap="square" rtlCol="0">
            <a:spAutoFit/>
          </a:bodyPr>
          <a:lstStyle/>
          <a:p>
            <a:r>
              <a:rPr kumimoji="1" lang="ja-JP" altLang="en-US" sz="2400" dirty="0">
                <a:solidFill>
                  <a:srgbClr val="C00000"/>
                </a:solidFill>
                <a:latin typeface="Meiryo UI" panose="020B0604030504040204" pitchFamily="50" charset="-128"/>
                <a:ea typeface="Meiryo UI" panose="020B0604030504040204" pitchFamily="50" charset="-128"/>
              </a:rPr>
              <a:t>①電子処方箋を導入している医療機関と導入していない薬局</a:t>
            </a:r>
          </a:p>
        </p:txBody>
      </p:sp>
      <p:sp>
        <p:nvSpPr>
          <p:cNvPr id="17" name="テキスト ボックス 16">
            <a:extLst>
              <a:ext uri="{FF2B5EF4-FFF2-40B4-BE49-F238E27FC236}">
                <a16:creationId xmlns:a16="http://schemas.microsoft.com/office/drawing/2014/main" id="{D71E2052-D48B-0EFA-9CED-B6C2808B84B9}"/>
              </a:ext>
            </a:extLst>
          </p:cNvPr>
          <p:cNvSpPr txBox="1"/>
          <p:nvPr/>
        </p:nvSpPr>
        <p:spPr>
          <a:xfrm>
            <a:off x="674143" y="1825498"/>
            <a:ext cx="8218337" cy="1631216"/>
          </a:xfrm>
          <a:prstGeom prst="rect">
            <a:avLst/>
          </a:prstGeom>
          <a:noFill/>
          <a:ln>
            <a:noFill/>
          </a:ln>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患者の本人確認ができれば、電子処方箋の情報には、電子処方箋を取り入れているどの薬局からもアクサスが可能。したがって医療機関側が電子処方箋を導入しており、門前薬局が導入していない場合であると、患者が門前薬局を使わず、電子処方箋に対応している薬局（自宅近隣の薬局等）を選ぶ可能性が高くなる</a:t>
            </a:r>
          </a:p>
        </p:txBody>
      </p:sp>
      <p:sp>
        <p:nvSpPr>
          <p:cNvPr id="18" name="テキスト ボックス 17">
            <a:extLst>
              <a:ext uri="{FF2B5EF4-FFF2-40B4-BE49-F238E27FC236}">
                <a16:creationId xmlns:a16="http://schemas.microsoft.com/office/drawing/2014/main" id="{E3FD95F0-B283-3B3E-83AC-78BFD8E6CFA7}"/>
              </a:ext>
            </a:extLst>
          </p:cNvPr>
          <p:cNvSpPr txBox="1"/>
          <p:nvPr/>
        </p:nvSpPr>
        <p:spPr>
          <a:xfrm>
            <a:off x="395536" y="3511856"/>
            <a:ext cx="8496944" cy="461665"/>
          </a:xfrm>
          <a:prstGeom prst="rect">
            <a:avLst/>
          </a:prstGeom>
          <a:noFill/>
          <a:ln>
            <a:noFill/>
          </a:ln>
        </p:spPr>
        <p:txBody>
          <a:bodyPr wrap="square" rtlCol="0">
            <a:spAutoFit/>
          </a:bodyPr>
          <a:lstStyle/>
          <a:p>
            <a:r>
              <a:rPr lang="ja-JP" altLang="en-US" sz="2400" dirty="0">
                <a:solidFill>
                  <a:srgbClr val="C00000"/>
                </a:solidFill>
                <a:latin typeface="Meiryo UI" panose="020B0604030504040204" pitchFamily="50" charset="-128"/>
                <a:ea typeface="Meiryo UI" panose="020B0604030504040204" pitchFamily="50" charset="-128"/>
              </a:rPr>
              <a:t>②</a:t>
            </a:r>
            <a:r>
              <a:rPr kumimoji="1" lang="ja-JP" altLang="en-US" sz="2400" dirty="0">
                <a:solidFill>
                  <a:srgbClr val="C00000"/>
                </a:solidFill>
                <a:latin typeface="Meiryo UI" panose="020B0604030504040204" pitchFamily="50" charset="-128"/>
                <a:ea typeface="Meiryo UI" panose="020B0604030504040204" pitchFamily="50" charset="-128"/>
              </a:rPr>
              <a:t>電子処方箋を導入していない医療機関と導入している薬局</a:t>
            </a:r>
          </a:p>
        </p:txBody>
      </p:sp>
      <p:sp>
        <p:nvSpPr>
          <p:cNvPr id="19" name="テキスト ボックス 18">
            <a:extLst>
              <a:ext uri="{FF2B5EF4-FFF2-40B4-BE49-F238E27FC236}">
                <a16:creationId xmlns:a16="http://schemas.microsoft.com/office/drawing/2014/main" id="{0EDF60A3-6BFB-1C0A-227B-829FC6BFF3F7}"/>
              </a:ext>
            </a:extLst>
          </p:cNvPr>
          <p:cNvSpPr txBox="1"/>
          <p:nvPr/>
        </p:nvSpPr>
        <p:spPr>
          <a:xfrm>
            <a:off x="674143" y="3949733"/>
            <a:ext cx="8218337" cy="2246769"/>
          </a:xfrm>
          <a:prstGeom prst="rect">
            <a:avLst/>
          </a:prstGeom>
          <a:noFill/>
          <a:ln>
            <a:noFill/>
          </a:ln>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電子処方箋が本格運用されることになっても、しばらくはどの薬局も紙の処方箋を受け付けてくれると予想され、大きな問題につながることは少ない。しかし今後厚労省が狙っている方向で「患者側が電子処方箋を当たり前のサービスとして認識」するようになった場合、「当たり前のサービス」が提供できない医療機関からは、患者が緩やかに離れていくことが考えられる。</a:t>
            </a:r>
            <a:endParaRPr kumimoji="1" lang="en-US" altLang="ja-JP" sz="2000" dirty="0">
              <a:latin typeface="Meiryo UI" panose="020B0604030504040204" pitchFamily="50" charset="-128"/>
              <a:ea typeface="Meiryo UI" panose="020B0604030504040204" pitchFamily="50" charset="-128"/>
            </a:endParaRPr>
          </a:p>
          <a:p>
            <a:r>
              <a:rPr lang="ja-JP" altLang="en-US" sz="2000" u="sng" dirty="0">
                <a:latin typeface="Meiryo UI" panose="020B0604030504040204" pitchFamily="50" charset="-128"/>
                <a:ea typeface="Meiryo UI" panose="020B0604030504040204" pitchFamily="50" charset="-128"/>
              </a:rPr>
              <a:t>また厚労省が目論む医療</a:t>
            </a:r>
            <a:r>
              <a:rPr lang="en-US" altLang="ja-JP" sz="2000" u="sng" dirty="0">
                <a:latin typeface="Meiryo UI" panose="020B0604030504040204" pitchFamily="50" charset="-128"/>
                <a:ea typeface="Meiryo UI" panose="020B0604030504040204" pitchFamily="50" charset="-128"/>
              </a:rPr>
              <a:t>DX</a:t>
            </a:r>
            <a:r>
              <a:rPr lang="ja-JP" altLang="en-US" sz="2000" u="sng" dirty="0">
                <a:latin typeface="Meiryo UI" panose="020B0604030504040204" pitchFamily="50" charset="-128"/>
                <a:ea typeface="Meiryo UI" panose="020B0604030504040204" pitchFamily="50" charset="-128"/>
              </a:rPr>
              <a:t>の方向性を考えると、いずれは電子処方箋は必須化される可能性が高い</a:t>
            </a:r>
            <a:endParaRPr kumimoji="1" lang="ja-JP" altLang="en-US" sz="2000" u="sng"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71390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52042</TotalTime>
  <Words>5318</Words>
  <Application>Microsoft Office PowerPoint</Application>
  <PresentationFormat>画面に合わせる (4:3)</PresentationFormat>
  <Paragraphs>311</Paragraphs>
  <Slides>32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32</vt:i4>
      </vt:variant>
    </vt:vector>
  </HeadingPairs>
  <TitlesOfParts>
    <vt:vector size="41" baseType="lpstr">
      <vt:lpstr>HG丸ｺﾞｼｯｸM-PRO</vt:lpstr>
      <vt:lpstr>Meiryo UI</vt:lpstr>
      <vt:lpstr>メイリオ</vt:lpstr>
      <vt:lpstr>游ゴシック</vt:lpstr>
      <vt:lpstr>Arial</vt:lpstr>
      <vt:lpstr>Calibri</vt:lpstr>
      <vt:lpstr>MV Boli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金丸 隆文</cp:lastModifiedBy>
  <cp:revision>1190</cp:revision>
  <cp:lastPrinted>2022-11-18T01:19:25Z</cp:lastPrinted>
  <dcterms:created xsi:type="dcterms:W3CDTF">2019-10-10T08:42:10Z</dcterms:created>
  <dcterms:modified xsi:type="dcterms:W3CDTF">2022-11-27T23:54:29Z</dcterms:modified>
</cp:coreProperties>
</file>